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414" r:id="rId4"/>
    <p:sldId id="289" r:id="rId5"/>
    <p:sldId id="288" r:id="rId6"/>
    <p:sldId id="291" r:id="rId7"/>
    <p:sldId id="304" r:id="rId8"/>
    <p:sldId id="416" r:id="rId9"/>
    <p:sldId id="305" r:id="rId10"/>
    <p:sldId id="306" r:id="rId11"/>
    <p:sldId id="326" r:id="rId12"/>
    <p:sldId id="307" r:id="rId13"/>
    <p:sldId id="308" r:id="rId14"/>
    <p:sldId id="293" r:id="rId15"/>
    <p:sldId id="297" r:id="rId16"/>
    <p:sldId id="309" r:id="rId17"/>
    <p:sldId id="310" r:id="rId18"/>
    <p:sldId id="311" r:id="rId19"/>
    <p:sldId id="41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0160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B4DF-EA2C-4FBA-BAE6-3FCAE21CB28E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AE266-D20C-4C85-BE71-DDBB0F2F9C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kumimoji="0" lang="zh-CN" alt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845C0-708D-4D00-81C0-7383A4A6359B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C67C-1EB4-4ED5-B066-ACB8E5FFA2C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DB70C-797A-4797-99C8-A62AA83243B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BB86F-12BF-4BFE-9380-613F70746AFD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D6355-1AE5-4A6E-9E1E-A795745A2DC9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8" y="277813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498" y="1600203"/>
            <a:ext cx="10973012" cy="4530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93" y="6243639"/>
            <a:ext cx="284430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881" y="6248400"/>
            <a:ext cx="386224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200" y="6243639"/>
            <a:ext cx="2844307" cy="457200"/>
          </a:xfrm>
        </p:spPr>
        <p:txBody>
          <a:bodyPr/>
          <a:lstStyle>
            <a:lvl1pPr>
              <a:defRPr/>
            </a:lvl1pPr>
          </a:lstStyle>
          <a:p>
            <a:fld id="{467A2DEE-1A12-401C-BCB8-E98380948C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48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sana,%20L%20%20et%20%20al.%20%20Atheroscler%20Suppl.2010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0496" y="1315351"/>
            <a:ext cx="9792929" cy="1572065"/>
          </a:xfrm>
        </p:spPr>
        <p:txBody>
          <a:bodyPr/>
          <a:lstStyle/>
          <a:p>
            <a:pPr algn="ctr"/>
            <a:r>
              <a:rPr lang="zh-CN" altLang="en-US" sz="6600" dirty="0"/>
              <a:t>血脂异常的治疗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10236" y="5034116"/>
            <a:ext cx="5536432" cy="604684"/>
          </a:xfrm>
        </p:spPr>
        <p:txBody>
          <a:bodyPr>
            <a:noAutofit/>
          </a:bodyPr>
          <a:lstStyle/>
          <a:p>
            <a:r>
              <a:rPr kumimoji="1" lang="zh-CN" altLang="en-US" sz="2800" dirty="0">
                <a:solidFill>
                  <a:schemeClr val="tx1"/>
                </a:solidFill>
              </a:rPr>
              <a:t>张香军</a:t>
            </a:r>
            <a:endParaRPr kumimoji="1" lang="en-US" altLang="zh-CN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Sept.24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404" y="260651"/>
            <a:ext cx="7929563" cy="92868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+mj-ea"/>
              </a:rPr>
              <a:t>他汀类药物对冠心病、中风的预防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0031" y="1676400"/>
            <a:ext cx="9856519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使用他汀类药物降胆固醇治疗，可减少重要冠心病事件34％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他汀类药物可使中风降低21％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9720" y="5786456"/>
            <a:ext cx="8701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1200" dirty="0">
                <a:latin typeface="+mn-ea"/>
              </a:rPr>
              <a:t>胡大一《健</a:t>
            </a:r>
            <a:r>
              <a:rPr lang="en-US" altLang="zh-CN" sz="1200" dirty="0" err="1">
                <a:latin typeface="+mn-ea"/>
              </a:rPr>
              <a:t>Amarenco</a:t>
            </a:r>
            <a:r>
              <a:rPr lang="en-US" altLang="zh-CN" sz="1200" dirty="0">
                <a:latin typeface="+mn-ea"/>
              </a:rPr>
              <a:t> P, et al. Stroke, 2004;35:2902-2909 </a:t>
            </a:r>
            <a:endParaRPr lang="zh-CN" altLang="en-US" sz="1200" dirty="0">
              <a:latin typeface="+mn-ea"/>
            </a:endParaRPr>
          </a:p>
          <a:p>
            <a:pPr algn="r">
              <a:spcBef>
                <a:spcPct val="50000"/>
              </a:spcBef>
              <a:defRPr/>
            </a:pPr>
            <a:r>
              <a:rPr lang="zh-CN" altLang="en-US" sz="1200" dirty="0">
                <a:latin typeface="+mn-ea"/>
              </a:rPr>
              <a:t>康未来从“心”开始》第52页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1200" dirty="0" err="1">
                <a:latin typeface="+mn-ea"/>
              </a:rPr>
              <a:t>Amarenco</a:t>
            </a:r>
            <a:r>
              <a:rPr lang="en-US" altLang="zh-CN" sz="1200" dirty="0">
                <a:latin typeface="+mn-ea"/>
              </a:rPr>
              <a:t> P, et al. Stroke, 2004;35:2902-2909 </a:t>
            </a:r>
            <a:endParaRPr lang="zh-CN" altLang="en-US" sz="1200" dirty="0">
              <a:latin typeface="+mn-ea"/>
            </a:endParaRPr>
          </a:p>
        </p:txBody>
      </p:sp>
      <p:pic>
        <p:nvPicPr>
          <p:cNvPr id="40965" name="Picture 5" descr="他汀对中风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2787735"/>
            <a:ext cx="5214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24034" y="214291"/>
            <a:ext cx="7201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ko-KR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黑体" pitchFamily="49" charset="-122"/>
              </a:rPr>
              <a:t>他汀类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药物介绍</a:t>
            </a:r>
            <a:endParaRPr lang="ko-KR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黑体" pitchFamily="49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6260" y="1196978"/>
            <a:ext cx="11661569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ko-KR" altLang="en-US" sz="2800" b="1" u="sng" dirty="0">
                <a:latin typeface="宋体" panose="02010600030101010101" pitchFamily="2" charset="-122"/>
                <a:ea typeface="黑体" pitchFamily="49" charset="-122"/>
              </a:rPr>
              <a:t>作用机制</a:t>
            </a:r>
            <a:r>
              <a:rPr lang="ko-KR" altLang="en-US" sz="2800" b="1" dirty="0">
                <a:latin typeface="宋体" panose="02010600030101010101" pitchFamily="2" charset="-122"/>
              </a:rPr>
              <a:t>：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竞争性抑制三羟基三甲基戊二酰辅酶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  </a:t>
            </a:r>
          </a:p>
          <a:p>
            <a:pPr algn="l" eaLnBrk="0" hangingPunct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还原酶（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HMG-COA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还原酶），使肝脏内源性</a:t>
            </a:r>
          </a:p>
          <a:p>
            <a:pPr algn="l" eaLnBrk="0" hangingPunct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       胆固醇合成减少。 </a:t>
            </a:r>
          </a:p>
          <a:p>
            <a:pPr algn="l" eaLnBrk="0" hangingPunct="0">
              <a:spcBef>
                <a:spcPct val="100000"/>
              </a:spcBef>
            </a:pPr>
            <a:r>
              <a:rPr lang="ko-KR" altLang="en-US" sz="2800" b="1" u="sng" dirty="0">
                <a:latin typeface="宋体" panose="02010600030101010101" pitchFamily="2" charset="-122"/>
                <a:ea typeface="黑体" pitchFamily="49" charset="-122"/>
              </a:rPr>
              <a:t>降脂效果</a:t>
            </a:r>
            <a:r>
              <a:rPr lang="ko-KR" altLang="en-US" sz="2800" b="1" dirty="0">
                <a:latin typeface="宋体" panose="02010600030101010101" pitchFamily="2" charset="-122"/>
              </a:rPr>
              <a:t>：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主要降低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TC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LDL-C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，兼降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TG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，轻度</a:t>
            </a:r>
          </a:p>
          <a:p>
            <a:pPr algn="l" eaLnBrk="0" hangingPunct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       升高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HDL-C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。</a:t>
            </a:r>
          </a:p>
          <a:p>
            <a:pPr algn="l" eaLnBrk="0" hangingPunct="0">
              <a:spcBef>
                <a:spcPct val="100000"/>
              </a:spcBef>
            </a:pPr>
            <a:r>
              <a:rPr lang="ko-KR" altLang="en-US" sz="2800" b="1" u="sng" dirty="0">
                <a:latin typeface="宋体" panose="02010600030101010101" pitchFamily="2" charset="-122"/>
                <a:ea typeface="黑体" pitchFamily="49" charset="-122"/>
              </a:rPr>
              <a:t>种类</a:t>
            </a:r>
            <a:r>
              <a:rPr lang="ko-KR" altLang="en-US" sz="2800" b="1" dirty="0">
                <a:latin typeface="宋体" panose="02010600030101010101" pitchFamily="2" charset="-122"/>
              </a:rPr>
              <a:t>：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洛伐他汀（美降之），辛伐他汀（舒降之）， </a:t>
            </a:r>
          </a:p>
          <a:p>
            <a:pPr algn="l" eaLnBrk="0" hangingPunct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      普伐他汀（普拉固），氟伐他汀（来适可），</a:t>
            </a:r>
          </a:p>
          <a:p>
            <a:pPr algn="l" eaLnBrk="0" hangingPunct="0"/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           阿托伐他汀（立普妥）</a:t>
            </a:r>
          </a:p>
          <a:p>
            <a:pPr eaLnBrk="0" hangingPunct="0">
              <a:spcBef>
                <a:spcPct val="20000"/>
              </a:spcBef>
            </a:pP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      血脂康（中药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主要成分为洛伐他汀）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 rot="2700000">
            <a:off x="441375" y="3657600"/>
            <a:ext cx="7543800" cy="990600"/>
          </a:xfrm>
          <a:prstGeom prst="notchedRightArrow">
            <a:avLst>
              <a:gd name="adj1" fmla="val 38463"/>
              <a:gd name="adj2" fmla="val 137006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514600" y="1219200"/>
            <a:ext cx="762000" cy="7620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200400" y="1828800"/>
            <a:ext cx="838200" cy="8382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0000B6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810000" y="2514600"/>
            <a:ext cx="990600" cy="9906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648200" y="3200400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CC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5486400" y="3962400"/>
            <a:ext cx="1219200" cy="1219200"/>
          </a:xfrm>
          <a:prstGeom prst="ellipse">
            <a:avLst/>
          </a:prstGeom>
          <a:gradFill rotWithShape="0">
            <a:gsLst>
              <a:gs pos="0">
                <a:srgbClr val="0000D8"/>
              </a:gs>
              <a:gs pos="100000">
                <a:srgbClr val="000074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00800" y="4876800"/>
            <a:ext cx="1371600" cy="1371600"/>
          </a:xfrm>
          <a:prstGeom prst="ellipse">
            <a:avLst/>
          </a:prstGeom>
          <a:gradFill rotWithShape="0">
            <a:gsLst>
              <a:gs pos="0">
                <a:srgbClr val="0000BE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1981200" y="1447801"/>
            <a:ext cx="1676400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Hei" pitchFamily="2" charset="-122"/>
              </a:rPr>
              <a:t>乙酰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SimHei" pitchFamily="2" charset="-122"/>
              </a:rPr>
              <a:t>CoA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Hei" pitchFamily="2" charset="-122"/>
            </a:endParaRP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743200" y="1995488"/>
            <a:ext cx="2133600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Hei" pitchFamily="2" charset="-122"/>
              </a:rPr>
              <a:t>乙酰乙酰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SimHei" pitchFamily="2" charset="-122"/>
              </a:rPr>
              <a:t>CoA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Hei" pitchFamily="2" charset="-122"/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3287688" y="2780928"/>
            <a:ext cx="2133600" cy="3385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黑体" pitchFamily="49" charset="-122"/>
              </a:rPr>
              <a:t>HMG-</a:t>
            </a:r>
            <a:r>
              <a:rPr lang="en-US" altLang="zh-CN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黑体" pitchFamily="49" charset="-122"/>
              </a:rPr>
              <a:t>CoA</a:t>
            </a:r>
            <a:endParaRPr lang="en-US" altLang="zh-CN" sz="160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黑体" pitchFamily="49" charset="-122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4114800" y="3505201"/>
            <a:ext cx="2133600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黑体" pitchFamily="49" charset="-122"/>
              </a:rPr>
              <a:t>MVA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5029200" y="4343400"/>
            <a:ext cx="2133600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7999" tIns="45716" rIns="17999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SimHei" pitchFamily="2" charset="-122"/>
              </a:rPr>
              <a:t>鲨烯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10200" y="1981202"/>
            <a:ext cx="2286000" cy="533400"/>
            <a:chOff x="3264" y="912"/>
            <a:chExt cx="1440" cy="336"/>
          </a:xfrm>
          <a:solidFill>
            <a:srgbClr val="0A563D"/>
          </a:solidFill>
        </p:grpSpPr>
        <p:sp>
          <p:nvSpPr>
            <p:cNvPr id="24598" name="AutoShape 15"/>
            <p:cNvSpPr>
              <a:spLocks noChangeArrowheads="1"/>
            </p:cNvSpPr>
            <p:nvPr/>
          </p:nvSpPr>
          <p:spPr bwMode="auto">
            <a:xfrm>
              <a:off x="3264" y="912"/>
              <a:ext cx="1440" cy="336"/>
            </a:xfrm>
            <a:prstGeom prst="bevel">
              <a:avLst>
                <a:gd name="adj" fmla="val 4463"/>
              </a:avLst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21200" name="Text Box 16"/>
            <p:cNvSpPr txBox="1">
              <a:spLocks noChangeArrowheads="1"/>
            </p:cNvSpPr>
            <p:nvPr/>
          </p:nvSpPr>
          <p:spPr bwMode="auto">
            <a:xfrm>
              <a:off x="3264" y="950"/>
              <a:ext cx="1440" cy="252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SimHei" pitchFamily="2" charset="-122"/>
                </a:rPr>
                <a:t>HMG-</a:t>
              </a:r>
              <a:r>
                <a:rPr lang="en-US" altLang="zh-CN" sz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SimHei" pitchFamily="2" charset="-122"/>
                </a:rPr>
                <a:t>CoA</a:t>
              </a:r>
              <a:r>
                <a:rPr lang="zh-CN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SimHei" pitchFamily="2" charset="-122"/>
                </a:rPr>
                <a:t>还原酶</a:t>
              </a:r>
            </a:p>
          </p:txBody>
        </p:sp>
      </p:grp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019800" y="5334001"/>
            <a:ext cx="2133600" cy="369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7999" tIns="45716" rIns="17999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SimHei" pitchFamily="2" charset="-122"/>
              </a:rPr>
              <a:t>胆固醇</a:t>
            </a:r>
          </a:p>
        </p:txBody>
      </p:sp>
      <p:sp>
        <p:nvSpPr>
          <p:cNvPr id="221202" name="AutoShape 18"/>
          <p:cNvSpPr>
            <a:spLocks noChangeArrowheads="1"/>
          </p:cNvSpPr>
          <p:nvPr/>
        </p:nvSpPr>
        <p:spPr bwMode="auto">
          <a:xfrm rot="4424101">
            <a:off x="4876800" y="2314575"/>
            <a:ext cx="609600" cy="1219200"/>
          </a:xfrm>
          <a:prstGeom prst="lightningBolt">
            <a:avLst/>
          </a:prstGeom>
          <a:solidFill>
            <a:srgbClr val="FF9900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outerShdw dist="63500" dir="7612194" algn="ctr" rotWithShape="0">
              <a:schemeClr val="tx1"/>
            </a:outerShdw>
          </a:effectLst>
        </p:spPr>
        <p:txBody>
          <a:bodyPr wrap="none" lIns="91432" tIns="45716" rIns="91432" bIns="45716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 flipH="1" flipV="1">
            <a:off x="5410200" y="2514600"/>
            <a:ext cx="2743200" cy="7078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lIns="91432" tIns="45716" rIns="91432" bIns="45716"/>
          <a:lstStyle/>
          <a:p>
            <a:pPr>
              <a:defRPr/>
            </a:pPr>
            <a:endParaRPr lang="zh-CN" altLang="en-US">
              <a:ea typeface="MS PGothic" pitchFamily="34" charset="-128"/>
            </a:endParaRPr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7932715" y="2833258"/>
            <a:ext cx="3352800" cy="7078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黑体" pitchFamily="49" charset="-122"/>
              </a:rPr>
              <a:t>STATINS</a:t>
            </a:r>
          </a:p>
        </p:txBody>
      </p: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1108375" y="3501010"/>
            <a:ext cx="28575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他汀之父：远藤 章</a:t>
            </a:r>
          </a:p>
        </p:txBody>
      </p:sp>
      <p:pic>
        <p:nvPicPr>
          <p:cNvPr id="43028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753" y="4005065"/>
            <a:ext cx="2378075" cy="198913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524000" y="214291"/>
            <a:ext cx="7929562" cy="785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kumimoji="1" sz="3200" b="1" i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>
              <a:defRPr kumimoji="1">
                <a:solidFill>
                  <a:schemeClr val="tx2"/>
                </a:solidFill>
              </a:defRPr>
            </a:lvl2pPr>
            <a:lvl3pPr>
              <a:defRPr kumimoji="1">
                <a:solidFill>
                  <a:schemeClr val="tx2"/>
                </a:solidFill>
              </a:defRPr>
            </a:lvl3pPr>
            <a:lvl4pPr>
              <a:defRPr kumimoji="1">
                <a:solidFill>
                  <a:schemeClr val="tx2"/>
                </a:solidFill>
              </a:defRPr>
            </a:lvl4pPr>
            <a:lvl5pPr>
              <a:defRPr kumimoji="1">
                <a:solidFill>
                  <a:schemeClr val="tx2"/>
                </a:solidFill>
              </a:defRPr>
            </a:lvl5pPr>
            <a:lvl6pPr>
              <a:defRPr kumimoji="1">
                <a:solidFill>
                  <a:schemeClr val="tx2"/>
                </a:solidFill>
              </a:defRPr>
            </a:lvl6pPr>
            <a:lvl7pPr>
              <a:defRPr kumimoji="1">
                <a:solidFill>
                  <a:schemeClr val="tx2"/>
                </a:solidFill>
              </a:defRPr>
            </a:lvl7pPr>
            <a:lvl8pPr>
              <a:defRPr kumimoji="1">
                <a:solidFill>
                  <a:schemeClr val="tx2"/>
                </a:solidFill>
              </a:defRPr>
            </a:lvl8pPr>
            <a:lvl9pPr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他汀的发明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5238744" y="1714500"/>
            <a:ext cx="1609726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</a:rPr>
              <a:t>阿托伐他汀</a:t>
            </a:r>
            <a:endParaRPr lang="zh-TW" altLang="en-US" sz="20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3595673" y="4515855"/>
            <a:ext cx="1508125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2060"/>
                </a:solidFill>
              </a:rPr>
              <a:t>辛伐他汀</a:t>
            </a:r>
            <a:endParaRPr lang="zh-TW" altLang="en-US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zh-TW" altLang="en-US" sz="2000" b="1" dirty="0"/>
          </a:p>
        </p:txBody>
      </p:sp>
      <p:sp>
        <p:nvSpPr>
          <p:cNvPr id="68612" name="Text Box 1028"/>
          <p:cNvSpPr txBox="1">
            <a:spLocks noChangeArrowheads="1"/>
          </p:cNvSpPr>
          <p:nvPr/>
        </p:nvSpPr>
        <p:spPr bwMode="auto">
          <a:xfrm>
            <a:off x="2952728" y="1714490"/>
            <a:ext cx="1509702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charset="0"/>
                <a:ea typeface="HGPｺﾞｼｯｸE" pitchFamily="50" charset="-128"/>
              </a:rPr>
              <a:t>普伐他汀</a:t>
            </a:r>
            <a:endParaRPr lang="en-US" altLang="zh-CN" sz="2000" b="1" dirty="0">
              <a:solidFill>
                <a:schemeClr val="bg1"/>
              </a:solidFill>
              <a:latin typeface="Arial" charset="0"/>
              <a:ea typeface="HGPｺﾞｼｯｸE" pitchFamily="50" charset="-128"/>
            </a:endParaRPr>
          </a:p>
          <a:p>
            <a:pPr algn="ctr">
              <a:defRPr/>
            </a:pPr>
            <a:endParaRPr lang="zh-TW" altLang="en-US" sz="2000" b="1" dirty="0">
              <a:solidFill>
                <a:schemeClr val="bg1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5595934" y="4515855"/>
            <a:ext cx="1643074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002060"/>
                </a:solidFill>
              </a:rPr>
              <a:t>氟伐他汀</a:t>
            </a:r>
            <a:endParaRPr lang="zh-TW" altLang="en-US" sz="2000" b="1">
              <a:solidFill>
                <a:srgbClr val="002060"/>
              </a:solidFill>
            </a:endParaRPr>
          </a:p>
          <a:p>
            <a:pPr algn="ctr">
              <a:defRPr/>
            </a:pPr>
            <a:endParaRPr lang="zh-TW" altLang="en-US" sz="2000" b="1"/>
          </a:p>
        </p:txBody>
      </p:sp>
      <p:sp>
        <p:nvSpPr>
          <p:cNvPr id="44046" name="AutoShape 1031"/>
          <p:cNvSpPr>
            <a:spLocks noChangeArrowheads="1"/>
          </p:cNvSpPr>
          <p:nvPr/>
        </p:nvSpPr>
        <p:spPr bwMode="auto">
          <a:xfrm>
            <a:off x="2949575" y="3040064"/>
            <a:ext cx="6853238" cy="795337"/>
          </a:xfrm>
          <a:prstGeom prst="homePlate">
            <a:avLst>
              <a:gd name="adj" fmla="val 215419"/>
            </a:avLst>
          </a:prstGeom>
          <a:gradFill rotWithShape="1">
            <a:gsLst>
              <a:gs pos="0">
                <a:srgbClr val="500050"/>
              </a:gs>
              <a:gs pos="50000">
                <a:srgbClr val="CC99FF"/>
              </a:gs>
              <a:gs pos="100000">
                <a:srgbClr val="500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zh-TW" altLang="en-US" sz="2000"/>
          </a:p>
        </p:txBody>
      </p:sp>
      <p:sp>
        <p:nvSpPr>
          <p:cNvPr id="44047" name="Line 1032"/>
          <p:cNvSpPr>
            <a:spLocks noChangeShapeType="1"/>
          </p:cNvSpPr>
          <p:nvPr/>
        </p:nvSpPr>
        <p:spPr bwMode="auto">
          <a:xfrm>
            <a:off x="3668713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48" name="Line 1033"/>
          <p:cNvSpPr>
            <a:spLocks noChangeShapeType="1"/>
          </p:cNvSpPr>
          <p:nvPr/>
        </p:nvSpPr>
        <p:spPr bwMode="auto">
          <a:xfrm>
            <a:off x="4545013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49" name="Line 1034"/>
          <p:cNvSpPr>
            <a:spLocks noChangeShapeType="1"/>
          </p:cNvSpPr>
          <p:nvPr/>
        </p:nvSpPr>
        <p:spPr bwMode="auto">
          <a:xfrm>
            <a:off x="5076825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50" name="Line 1035"/>
          <p:cNvSpPr>
            <a:spLocks noChangeShapeType="1"/>
          </p:cNvSpPr>
          <p:nvPr/>
        </p:nvSpPr>
        <p:spPr bwMode="auto">
          <a:xfrm>
            <a:off x="5735638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51" name="Line 1036"/>
          <p:cNvSpPr>
            <a:spLocks noChangeShapeType="1"/>
          </p:cNvSpPr>
          <p:nvPr/>
        </p:nvSpPr>
        <p:spPr bwMode="auto">
          <a:xfrm>
            <a:off x="6048375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52" name="Line 1037"/>
          <p:cNvSpPr>
            <a:spLocks noChangeShapeType="1"/>
          </p:cNvSpPr>
          <p:nvPr/>
        </p:nvSpPr>
        <p:spPr bwMode="auto">
          <a:xfrm>
            <a:off x="6673850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44053" name="Line 1038"/>
          <p:cNvSpPr>
            <a:spLocks noChangeShapeType="1"/>
          </p:cNvSpPr>
          <p:nvPr/>
        </p:nvSpPr>
        <p:spPr bwMode="auto">
          <a:xfrm>
            <a:off x="7267575" y="3060701"/>
            <a:ext cx="0" cy="79533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zh-CN" altLang="en-US"/>
          </a:p>
        </p:txBody>
      </p:sp>
      <p:sp>
        <p:nvSpPr>
          <p:cNvPr id="5134" name="Text Box 1040"/>
          <p:cNvSpPr txBox="1">
            <a:spLocks noChangeArrowheads="1"/>
          </p:cNvSpPr>
          <p:nvPr/>
        </p:nvSpPr>
        <p:spPr bwMode="auto">
          <a:xfrm>
            <a:off x="7724803" y="4522206"/>
            <a:ext cx="1728787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</a:rPr>
              <a:t>瑞舒伐他汀</a:t>
            </a:r>
            <a:endParaRPr lang="en-US" altLang="zh-TW" sz="20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zh-TW" altLang="en-US" sz="2000" b="1">
              <a:solidFill>
                <a:schemeClr val="bg1"/>
              </a:solidFill>
            </a:endParaRPr>
          </a:p>
        </p:txBody>
      </p:sp>
      <p:sp>
        <p:nvSpPr>
          <p:cNvPr id="44057" name="Text Box 1047"/>
          <p:cNvSpPr txBox="1">
            <a:spLocks noChangeArrowheads="1"/>
          </p:cNvSpPr>
          <p:nvPr/>
        </p:nvSpPr>
        <p:spPr bwMode="auto">
          <a:xfrm>
            <a:off x="3784354" y="3214690"/>
            <a:ext cx="75531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zh-TW" altLang="en-US" sz="2000">
                <a:solidFill>
                  <a:srgbClr val="FFFFFF"/>
                </a:solidFill>
              </a:rPr>
              <a:t>19</a:t>
            </a:r>
            <a:r>
              <a:rPr lang="en-US" altLang="zh-CN" sz="2000">
                <a:solidFill>
                  <a:srgbClr val="FFFFFF"/>
                </a:solidFill>
              </a:rPr>
              <a:t>88</a:t>
            </a:r>
            <a:endParaRPr lang="zh-TW" altLang="en-US" sz="2000">
              <a:solidFill>
                <a:srgbClr val="FFFFFF"/>
              </a:solidFill>
            </a:endParaRPr>
          </a:p>
        </p:txBody>
      </p:sp>
      <p:cxnSp>
        <p:nvCxnSpPr>
          <p:cNvPr id="44058" name="AutoShape 1050"/>
          <p:cNvCxnSpPr>
            <a:cxnSpLocks noChangeShapeType="1"/>
          </p:cNvCxnSpPr>
          <p:nvPr/>
        </p:nvCxnSpPr>
        <p:spPr bwMode="auto">
          <a:xfrm rot="5400000">
            <a:off x="3835401" y="4054478"/>
            <a:ext cx="736600" cy="155575"/>
          </a:xfrm>
          <a:prstGeom prst="straightConnector1">
            <a:avLst/>
          </a:prstGeom>
          <a:noFill/>
          <a:ln w="28575">
            <a:solidFill>
              <a:srgbClr val="CC9900"/>
            </a:solidFill>
            <a:prstDash val="lgDash"/>
            <a:round/>
            <a:headEnd/>
            <a:tailEnd/>
          </a:ln>
        </p:spPr>
      </p:cxnSp>
      <p:sp>
        <p:nvSpPr>
          <p:cNvPr id="44059" name="Text Box 1051"/>
          <p:cNvSpPr txBox="1">
            <a:spLocks noChangeArrowheads="1"/>
          </p:cNvSpPr>
          <p:nvPr/>
        </p:nvSpPr>
        <p:spPr bwMode="auto">
          <a:xfrm>
            <a:off x="4524375" y="3214690"/>
            <a:ext cx="11430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zh-TW" altLang="en-US" sz="2000"/>
              <a:t>19</a:t>
            </a:r>
            <a:r>
              <a:rPr lang="en-US" altLang="zh-CN" sz="2000"/>
              <a:t>8</a:t>
            </a:r>
            <a:r>
              <a:rPr lang="en-US" altLang="zh-TW" sz="2000"/>
              <a:t>9</a:t>
            </a:r>
            <a:endParaRPr lang="zh-TW" altLang="en-US" sz="2000"/>
          </a:p>
        </p:txBody>
      </p:sp>
      <p:sp>
        <p:nvSpPr>
          <p:cNvPr id="44060" name="Text Box 1052"/>
          <p:cNvSpPr txBox="1">
            <a:spLocks noChangeArrowheads="1"/>
          </p:cNvSpPr>
          <p:nvPr/>
        </p:nvSpPr>
        <p:spPr bwMode="auto">
          <a:xfrm>
            <a:off x="5784604" y="3214690"/>
            <a:ext cx="75531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/>
              <a:t>1993</a:t>
            </a:r>
            <a:endParaRPr lang="zh-TW" altLang="en-US" sz="2000"/>
          </a:p>
        </p:txBody>
      </p:sp>
      <p:cxnSp>
        <p:nvCxnSpPr>
          <p:cNvPr id="44061" name="AutoShape 1054"/>
          <p:cNvCxnSpPr>
            <a:cxnSpLocks noChangeShapeType="1"/>
          </p:cNvCxnSpPr>
          <p:nvPr/>
        </p:nvCxnSpPr>
        <p:spPr bwMode="auto">
          <a:xfrm rot="10800000">
            <a:off x="6167441" y="2571751"/>
            <a:ext cx="1017587" cy="522288"/>
          </a:xfrm>
          <a:prstGeom prst="straightConnector1">
            <a:avLst/>
          </a:prstGeom>
          <a:noFill/>
          <a:ln w="28575">
            <a:solidFill>
              <a:srgbClr val="9900CC"/>
            </a:solidFill>
            <a:prstDash val="lgDash"/>
            <a:round/>
            <a:headEnd/>
            <a:tailEnd/>
          </a:ln>
        </p:spPr>
      </p:cxnSp>
      <p:cxnSp>
        <p:nvCxnSpPr>
          <p:cNvPr id="44062" name="AutoShape 1056"/>
          <p:cNvCxnSpPr>
            <a:cxnSpLocks noChangeShapeType="1"/>
            <a:endCxn id="44059" idx="0"/>
          </p:cNvCxnSpPr>
          <p:nvPr/>
        </p:nvCxnSpPr>
        <p:spPr bwMode="auto">
          <a:xfrm>
            <a:off x="3694113" y="2511427"/>
            <a:ext cx="1401762" cy="703263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prstDash val="lgDash"/>
            <a:round/>
            <a:headEnd/>
            <a:tailEnd/>
          </a:ln>
        </p:spPr>
      </p:cxnSp>
      <p:sp>
        <p:nvSpPr>
          <p:cNvPr id="44063" name="Text Box 1057"/>
          <p:cNvSpPr txBox="1">
            <a:spLocks noChangeArrowheads="1"/>
          </p:cNvSpPr>
          <p:nvPr/>
        </p:nvSpPr>
        <p:spPr bwMode="auto">
          <a:xfrm>
            <a:off x="6927604" y="3214690"/>
            <a:ext cx="75531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2000"/>
              <a:t>199</a:t>
            </a:r>
            <a:r>
              <a:rPr lang="en-US" altLang="zh-TW" sz="2000"/>
              <a:t>7</a:t>
            </a:r>
            <a:endParaRPr lang="zh-TW" altLang="en-US" sz="2000"/>
          </a:p>
        </p:txBody>
      </p:sp>
      <p:cxnSp>
        <p:nvCxnSpPr>
          <p:cNvPr id="44064" name="AutoShape 1058"/>
          <p:cNvCxnSpPr>
            <a:cxnSpLocks noChangeShapeType="1"/>
          </p:cNvCxnSpPr>
          <p:nvPr/>
        </p:nvCxnSpPr>
        <p:spPr bwMode="auto">
          <a:xfrm rot="5400000" flipH="1" flipV="1">
            <a:off x="5705478" y="4021140"/>
            <a:ext cx="936625" cy="1555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prstDash val="lgDash"/>
            <a:round/>
            <a:headEnd/>
            <a:tailEnd/>
          </a:ln>
        </p:spPr>
      </p:cxnSp>
      <p:cxnSp>
        <p:nvCxnSpPr>
          <p:cNvPr id="44065" name="AutoShape 1059"/>
          <p:cNvCxnSpPr>
            <a:cxnSpLocks noChangeShapeType="1"/>
            <a:stCxn id="44053" idx="0"/>
          </p:cNvCxnSpPr>
          <p:nvPr/>
        </p:nvCxnSpPr>
        <p:spPr bwMode="auto">
          <a:xfrm flipV="1">
            <a:off x="7267575" y="2544763"/>
            <a:ext cx="1282700" cy="5064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44066" name="AutoShape 1060"/>
          <p:cNvCxnSpPr>
            <a:cxnSpLocks noChangeShapeType="1"/>
          </p:cNvCxnSpPr>
          <p:nvPr/>
        </p:nvCxnSpPr>
        <p:spPr bwMode="auto">
          <a:xfrm flipV="1">
            <a:off x="8259763" y="2714627"/>
            <a:ext cx="696912" cy="500063"/>
          </a:xfrm>
          <a:prstGeom prst="straightConnector1">
            <a:avLst/>
          </a:prstGeom>
          <a:noFill/>
          <a:ln w="28575">
            <a:solidFill>
              <a:srgbClr val="FFCC00"/>
            </a:solidFill>
            <a:prstDash val="lgDash"/>
            <a:round/>
            <a:headEnd/>
            <a:tailEnd/>
          </a:ln>
        </p:spPr>
      </p:cxnSp>
      <p:sp>
        <p:nvSpPr>
          <p:cNvPr id="44067" name="Text Box 1057"/>
          <p:cNvSpPr txBox="1">
            <a:spLocks noChangeArrowheads="1"/>
          </p:cNvSpPr>
          <p:nvPr/>
        </p:nvSpPr>
        <p:spPr bwMode="auto">
          <a:xfrm>
            <a:off x="7999167" y="3214690"/>
            <a:ext cx="75531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zh-TW" altLang="en-US" sz="2000"/>
              <a:t>200</a:t>
            </a:r>
            <a:r>
              <a:rPr lang="en-US" altLang="zh-CN" sz="2000"/>
              <a:t>3</a:t>
            </a:r>
            <a:endParaRPr lang="zh-TW" altLang="en-US" sz="2000"/>
          </a:p>
        </p:txBody>
      </p:sp>
      <p:cxnSp>
        <p:nvCxnSpPr>
          <p:cNvPr id="44068" name="AutoShape 1058"/>
          <p:cNvCxnSpPr>
            <a:cxnSpLocks noChangeShapeType="1"/>
          </p:cNvCxnSpPr>
          <p:nvPr/>
        </p:nvCxnSpPr>
        <p:spPr bwMode="auto">
          <a:xfrm rot="16200000" flipV="1">
            <a:off x="7832726" y="3898900"/>
            <a:ext cx="1093788" cy="4206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prstDash val="lgDash"/>
            <a:round/>
            <a:headEnd/>
            <a:tailEnd/>
          </a:ln>
        </p:spPr>
      </p:cxnSp>
      <p:sp>
        <p:nvSpPr>
          <p:cNvPr id="44069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17F09-ABAE-422F-94A3-AB31B0D95E4A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35" name="图片 27" descr="力清之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195389"/>
            <a:ext cx="25781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0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6316" y="2214566"/>
            <a:ext cx="7143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44072" name="AutoShape 1050"/>
          <p:cNvCxnSpPr>
            <a:cxnSpLocks noChangeShapeType="1"/>
          </p:cNvCxnSpPr>
          <p:nvPr/>
        </p:nvCxnSpPr>
        <p:spPr bwMode="auto">
          <a:xfrm rot="5400000">
            <a:off x="2501108" y="3818733"/>
            <a:ext cx="1028700" cy="785813"/>
          </a:xfrm>
          <a:prstGeom prst="straightConnector1">
            <a:avLst/>
          </a:prstGeom>
          <a:noFill/>
          <a:ln w="28575">
            <a:solidFill>
              <a:srgbClr val="CC9900"/>
            </a:solidFill>
            <a:prstDash val="lgDash"/>
            <a:round/>
            <a:headEnd/>
            <a:tailEnd/>
          </a:ln>
        </p:spPr>
      </p:cxnSp>
      <p:sp>
        <p:nvSpPr>
          <p:cNvPr id="38" name="Text Box 1027"/>
          <p:cNvSpPr txBox="1">
            <a:spLocks noChangeArrowheads="1"/>
          </p:cNvSpPr>
          <p:nvPr/>
        </p:nvSpPr>
        <p:spPr bwMode="auto">
          <a:xfrm>
            <a:off x="1949035" y="4500570"/>
            <a:ext cx="1508125" cy="7078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zh-CN" altLang="en-US" sz="2000" b="1">
                <a:solidFill>
                  <a:srgbClr val="002060"/>
                </a:solidFill>
              </a:rPr>
              <a:t>洛伐他汀</a:t>
            </a:r>
            <a:endParaRPr lang="zh-TW" altLang="en-US" sz="2000" b="1">
              <a:solidFill>
                <a:srgbClr val="002060"/>
              </a:solidFill>
            </a:endParaRPr>
          </a:p>
          <a:p>
            <a:pPr algn="ctr">
              <a:defRPr/>
            </a:pPr>
            <a:endParaRPr lang="zh-TW" altLang="en-US" sz="2000" b="1"/>
          </a:p>
        </p:txBody>
      </p:sp>
      <p:sp>
        <p:nvSpPr>
          <p:cNvPr id="44076" name="Text Box 1047"/>
          <p:cNvSpPr txBox="1">
            <a:spLocks noChangeArrowheads="1"/>
          </p:cNvSpPr>
          <p:nvPr/>
        </p:nvSpPr>
        <p:spPr bwMode="auto">
          <a:xfrm>
            <a:off x="2960442" y="3227390"/>
            <a:ext cx="755319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zh-TW" altLang="en-US" sz="2000">
                <a:solidFill>
                  <a:srgbClr val="FFFFFF"/>
                </a:solidFill>
              </a:rPr>
              <a:t>19</a:t>
            </a:r>
            <a:r>
              <a:rPr lang="en-US" altLang="zh-CN" sz="2000">
                <a:solidFill>
                  <a:srgbClr val="FFFFFF"/>
                </a:solidFill>
              </a:rPr>
              <a:t>87</a:t>
            </a:r>
            <a:endParaRPr lang="zh-TW" altLang="en-US" sz="2000">
              <a:solidFill>
                <a:srgbClr val="FFFFFF"/>
              </a:solidFill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063552" y="260649"/>
            <a:ext cx="7929562" cy="785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1" sz="3200" b="1" i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  <a:lvl2pPr>
              <a:defRPr kumimoji="1">
                <a:solidFill>
                  <a:schemeClr val="tx2"/>
                </a:solidFill>
              </a:defRPr>
            </a:lvl2pPr>
            <a:lvl3pPr>
              <a:defRPr kumimoji="1">
                <a:solidFill>
                  <a:schemeClr val="tx2"/>
                </a:solidFill>
              </a:defRPr>
            </a:lvl3pPr>
            <a:lvl4pPr>
              <a:defRPr kumimoji="1">
                <a:solidFill>
                  <a:schemeClr val="tx2"/>
                </a:solidFill>
              </a:defRPr>
            </a:lvl4pPr>
            <a:lvl5pPr>
              <a:defRPr kumimoji="1">
                <a:solidFill>
                  <a:schemeClr val="tx2"/>
                </a:solidFill>
              </a:defRPr>
            </a:lvl5pPr>
            <a:lvl6pPr>
              <a:defRPr kumimoji="1">
                <a:solidFill>
                  <a:schemeClr val="tx2"/>
                </a:solidFill>
              </a:defRPr>
            </a:lvl6pPr>
            <a:lvl7pPr>
              <a:defRPr kumimoji="1">
                <a:solidFill>
                  <a:schemeClr val="tx2"/>
                </a:solidFill>
              </a:defRPr>
            </a:lvl7pPr>
            <a:lvl8pPr>
              <a:defRPr kumimoji="1">
                <a:solidFill>
                  <a:schemeClr val="tx2"/>
                </a:solidFill>
              </a:defRPr>
            </a:lvl8pPr>
            <a:lvl9pPr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zh-CN" altLang="en-US" dirty="0"/>
              <a:t>力清之是他汀家族的最新成员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1524000" y="131188"/>
            <a:ext cx="6858000" cy="7159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CN" altLang="en-US" sz="3200" b="1" dirty="0">
                <a:latin typeface="+mj-ea"/>
              </a:rPr>
              <a:t>中国血脂指南他汀类药物治疗的剂量强度</a:t>
            </a:r>
          </a:p>
        </p:txBody>
      </p:sp>
      <p:sp>
        <p:nvSpPr>
          <p:cNvPr id="18435" name="内容占位符 3"/>
          <p:cNvSpPr>
            <a:spLocks noGrp="1"/>
          </p:cNvSpPr>
          <p:nvPr>
            <p:ph idx="4294967295"/>
          </p:nvPr>
        </p:nvSpPr>
        <p:spPr>
          <a:xfrm>
            <a:off x="7453314" y="6381750"/>
            <a:ext cx="3214687" cy="476250"/>
          </a:xfrm>
        </p:spPr>
        <p:txBody>
          <a:bodyPr anchor="b"/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1500" dirty="0">
                <a:ea typeface="宋体" panose="02010600030101010101" pitchFamily="2" charset="-122"/>
              </a:rPr>
              <a:t>2016</a:t>
            </a:r>
            <a:r>
              <a:rPr lang="zh-CN" altLang="en-US" sz="1500" dirty="0">
                <a:ea typeface="宋体" panose="02010600030101010101" pitchFamily="2" charset="-122"/>
              </a:rPr>
              <a:t>年中国成人血脂异常防治指南</a:t>
            </a:r>
            <a:endParaRPr lang="en-US" altLang="zh-CN" sz="1500" dirty="0">
              <a:ea typeface="宋体" panose="02010600030101010101" pitchFamily="2" charset="-122"/>
            </a:endParaRPr>
          </a:p>
        </p:txBody>
      </p:sp>
      <p:graphicFrame>
        <p:nvGraphicFramePr>
          <p:cNvPr id="139289" name="Group 25"/>
          <p:cNvGraphicFramePr>
            <a:graphicFrameLocks noGrp="1"/>
          </p:cNvGraphicFramePr>
          <p:nvPr>
            <p:ph sz="half" idx="4294967295"/>
          </p:nvPr>
        </p:nvGraphicFramePr>
        <p:xfrm>
          <a:off x="2595538" y="1928802"/>
          <a:ext cx="6846888" cy="3491016"/>
        </p:xfrm>
        <a:graphic>
          <a:graphicData uri="http://schemas.openxmlformats.org/drawingml/2006/table">
            <a:tbl>
              <a:tblPr/>
              <a:tblGrid>
                <a:gridCol w="32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2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高强度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中等强度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每日剂量可降低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LDL-C ≥50%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每日剂量可降低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LDL-C 25%~50%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阿托伐他汀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40~80</a:t>
                      </a: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瑞舒伐他汀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20mg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匹伐他汀 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2–4 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阿托伐他汀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10-20mg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瑞舒伐他汀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5-10mg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氟伐他汀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80 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洛伐他汀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 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普伐他汀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辛伐他汀 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20-40mg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血脂康</a:t>
                      </a: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1.2g</a:t>
                      </a:r>
                      <a:endParaRPr kumimoji="0" lang="zh-CN" altLang="en-US" sz="19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0" name="矩形 14"/>
          <p:cNvSpPr>
            <a:spLocks noChangeArrowheads="1"/>
          </p:cNvSpPr>
          <p:nvPr/>
        </p:nvSpPr>
        <p:spPr bwMode="auto">
          <a:xfrm>
            <a:off x="2452662" y="1142984"/>
            <a:ext cx="6912000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他汀类药物降胆固醇强度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2971800" y="6015039"/>
            <a:ext cx="4378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/>
                <a:ea typeface="微软雅黑" pitchFamily="34" charset="-122"/>
              </a:rPr>
              <a:t>“</a:t>
            </a:r>
            <a:r>
              <a:rPr lang="zh-CN" altLang="en-US" b="1" dirty="0">
                <a:latin typeface="Arial" charset="0"/>
                <a:ea typeface="微软雅黑" pitchFamily="34" charset="-122"/>
              </a:rPr>
              <a:t>中国剂量</a:t>
            </a:r>
            <a:r>
              <a:rPr lang="zh-CN" altLang="en-US" b="1" dirty="0">
                <a:latin typeface="微软雅黑"/>
                <a:ea typeface="微软雅黑" pitchFamily="34" charset="-122"/>
              </a:rPr>
              <a:t>”</a:t>
            </a:r>
            <a:r>
              <a:rPr lang="en-US" altLang="zh-CN" b="1" dirty="0">
                <a:latin typeface="微软雅黑"/>
                <a:ea typeface="微软雅黑" pitchFamily="34" charset="-122"/>
              </a:rPr>
              <a:t>——</a:t>
            </a:r>
            <a:r>
              <a:rPr lang="zh-CN" altLang="en-US" b="1" dirty="0">
                <a:latin typeface="Arial" charset="0"/>
                <a:ea typeface="微软雅黑" pitchFamily="34" charset="-122"/>
              </a:rPr>
              <a:t>适合于患者达标的剂量</a:t>
            </a:r>
          </a:p>
        </p:txBody>
      </p:sp>
      <p:sp>
        <p:nvSpPr>
          <p:cNvPr id="18452" name="文本框 7"/>
          <p:cNvSpPr txBox="1">
            <a:spLocks noChangeArrowheads="1"/>
          </p:cNvSpPr>
          <p:nvPr/>
        </p:nvSpPr>
        <p:spPr bwMode="auto">
          <a:xfrm>
            <a:off x="2584450" y="5584826"/>
            <a:ext cx="723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ea typeface="宋体" panose="02010600030101010101" pitchFamily="2" charset="-122"/>
              </a:rPr>
              <a:t>注*阿托伐他汀</a:t>
            </a:r>
            <a:r>
              <a:rPr lang="en-US" altLang="zh-CN" sz="1600">
                <a:ea typeface="宋体" panose="02010600030101010101" pitchFamily="2" charset="-122"/>
              </a:rPr>
              <a:t>80mg</a:t>
            </a:r>
            <a:r>
              <a:rPr lang="zh-CN" altLang="en-US" sz="1600">
                <a:ea typeface="宋体" panose="02010600030101010101" pitchFamily="2" charset="-122"/>
              </a:rPr>
              <a:t>国人经验不足，须谨慎使用；</a:t>
            </a:r>
            <a:r>
              <a:rPr lang="en-US" altLang="zh-CN" sz="1600">
                <a:ea typeface="宋体" panose="02010600030101010101" pitchFamily="2" charset="-122"/>
              </a:rPr>
              <a:t>LDL-C</a:t>
            </a:r>
            <a:r>
              <a:rPr lang="zh-CN" altLang="en-US" sz="1600">
                <a:ea typeface="宋体" panose="02010600030101010101" pitchFamily="2" charset="-122"/>
              </a:rPr>
              <a:t>：低密度脂蛋白胆固醇</a:t>
            </a:r>
          </a:p>
        </p:txBody>
      </p:sp>
    </p:spTree>
    <p:extLst>
      <p:ext uri="{BB962C8B-B14F-4D97-AF65-F5344CB8AC3E}">
        <p14:creationId xmlns:p14="http://schemas.microsoft.com/office/powerpoint/2010/main" val="298565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3608" y="285730"/>
            <a:ext cx="7886700" cy="857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200" b="1" dirty="0">
                <a:latin typeface="+mj-ea"/>
              </a:rPr>
              <a:t>欧洲指南中推荐他汀的降幅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840" y="1628801"/>
            <a:ext cx="9073008" cy="350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86934" y="6525344"/>
            <a:ext cx="4465406" cy="242834"/>
          </a:xfrm>
          <a:prstGeom prst="rect">
            <a:avLst/>
          </a:prstGeom>
          <a:noFill/>
          <a:ln>
            <a:noFill/>
          </a:ln>
        </p:spPr>
        <p:txBody>
          <a:bodyPr wrap="square" lIns="88086" tIns="44043" rIns="88086" bIns="44043">
            <a:spAutoFit/>
          </a:bodyPr>
          <a:lstStyle/>
          <a:p>
            <a:pPr algn="r" eaLnBrk="0" hangingPunct="0">
              <a:defRPr/>
            </a:pPr>
            <a:r>
              <a:rPr lang="en-US" altLang="zh-CN" sz="1000" dirty="0">
                <a:cs typeface="Arial" pitchFamily="34" charset="0"/>
              </a:rPr>
              <a:t>2016 ESC/EAS</a:t>
            </a:r>
            <a:r>
              <a:rPr lang="zh-CN" altLang="en-US" sz="1000" dirty="0">
                <a:cs typeface="Arial" pitchFamily="34" charset="0"/>
              </a:rPr>
              <a:t> </a:t>
            </a:r>
            <a:r>
              <a:rPr lang="en-US" altLang="zh-CN" sz="1000" dirty="0">
                <a:cs typeface="Arial" pitchFamily="34" charset="0"/>
              </a:rPr>
              <a:t>guidelines for the Management of </a:t>
            </a:r>
            <a:r>
              <a:rPr lang="en-US" altLang="zh-CN" sz="1000" dirty="0" err="1">
                <a:cs typeface="Arial" pitchFamily="34" charset="0"/>
              </a:rPr>
              <a:t>dyslipidaemias</a:t>
            </a:r>
            <a:r>
              <a:rPr lang="en-US" altLang="zh-CN" sz="1000" dirty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0030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3989" y="620691"/>
            <a:ext cx="8229759" cy="584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200" b="1" dirty="0">
                <a:latin typeface="+mj-ea"/>
              </a:rPr>
              <a:t>他汀类药物常见不良反应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2081795" y="1770064"/>
            <a:ext cx="8686879" cy="439261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n"/>
            </a:pPr>
            <a:r>
              <a:rPr lang="zh-CN" altLang="en-US" sz="2800" b="1" dirty="0">
                <a:latin typeface="+mn-ea"/>
                <a:ea typeface="+mn-ea"/>
              </a:rPr>
              <a:t>肝脏转氨酶升高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altLang="zh-CN" sz="2800" b="1" dirty="0">
                <a:latin typeface="+mn-ea"/>
                <a:ea typeface="+mn-ea"/>
              </a:rPr>
              <a:t>0.5-2%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zh-CN" altLang="en-US" sz="2800" b="1" dirty="0">
                <a:latin typeface="+mn-ea"/>
                <a:ea typeface="+mn-ea"/>
              </a:rPr>
              <a:t>剂量依赖性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zh-CN" altLang="en-US" sz="2800" b="1" dirty="0">
                <a:latin typeface="+mn-ea"/>
                <a:ea typeface="+mn-ea"/>
              </a:rPr>
              <a:t>他汀禁忌：胆汁郁积和活动性肝病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n"/>
            </a:pPr>
            <a:r>
              <a:rPr lang="zh-CN" altLang="en-US" sz="2800" b="1" dirty="0">
                <a:latin typeface="+mn-ea"/>
                <a:ea typeface="+mn-ea"/>
              </a:rPr>
              <a:t>肌痛、肌炎、横纹肌溶解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n"/>
            </a:pPr>
            <a:r>
              <a:rPr lang="zh-CN" altLang="en-US" sz="2800" b="1" dirty="0">
                <a:latin typeface="+mn-ea"/>
                <a:ea typeface="+mn-ea"/>
              </a:rPr>
              <a:t>头痛，失眠，抑郁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n"/>
            </a:pPr>
            <a:r>
              <a:rPr lang="zh-CN" altLang="en-US" sz="2800" b="1" dirty="0">
                <a:latin typeface="+mn-ea"/>
                <a:ea typeface="+mn-ea"/>
              </a:rPr>
              <a:t>消化不良，腹泻，腹痛，恶心等消化道症状</a:t>
            </a: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2049372" y="6162676"/>
            <a:ext cx="759645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zh-CN" altLang="en-US" sz="1200">
                <a:ea typeface="黑体" pitchFamily="49" charset="-122"/>
                <a:cs typeface="Arial" pitchFamily="34" charset="0"/>
              </a:rPr>
              <a:t>中国成人血脂异常防治指南制订联合委员会</a:t>
            </a:r>
            <a:r>
              <a:rPr lang="en-US" altLang="zh-CN" sz="1200">
                <a:ea typeface="黑体" pitchFamily="49" charset="-122"/>
                <a:cs typeface="Arial" pitchFamily="34" charset="0"/>
              </a:rPr>
              <a:t>. </a:t>
            </a:r>
            <a:r>
              <a:rPr lang="zh-CN" altLang="en-US" sz="1200">
                <a:ea typeface="黑体" pitchFamily="49" charset="-122"/>
                <a:cs typeface="Arial" pitchFamily="34" charset="0"/>
              </a:rPr>
              <a:t>中华心血管病杂志 </a:t>
            </a:r>
            <a:r>
              <a:rPr lang="en-US" altLang="zh-CN" sz="1200">
                <a:ea typeface="黑体" pitchFamily="49" charset="-122"/>
                <a:cs typeface="Arial" pitchFamily="34" charset="0"/>
              </a:rPr>
              <a:t>2007; 35: 390-413.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89" y="513816"/>
            <a:ext cx="8875759" cy="584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200" b="1" dirty="0">
                <a:latin typeface="+mj-ea"/>
              </a:rPr>
              <a:t>他汀严重不良反应与大剂量或药物合用密切相关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2495384" y="6769100"/>
            <a:ext cx="360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>
              <a:cs typeface="Arial" pitchFamily="34" charset="0"/>
            </a:endParaRPr>
          </a:p>
        </p:txBody>
      </p:sp>
      <p:sp>
        <p:nvSpPr>
          <p:cNvPr id="548868" name="Rectangle 4"/>
          <p:cNvSpPr>
            <a:spLocks noChangeArrowheads="1"/>
          </p:cNvSpPr>
          <p:nvPr/>
        </p:nvSpPr>
        <p:spPr bwMode="auto">
          <a:xfrm>
            <a:off x="973777" y="1827217"/>
            <a:ext cx="943391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n"/>
            </a:pPr>
            <a:r>
              <a:rPr kumimoji="1" lang="zh-CN" altLang="en-US" sz="2800" dirty="0">
                <a:latin typeface="+mn-ea"/>
                <a:cs typeface="+mj-cs"/>
              </a:rPr>
              <a:t>单用</a:t>
            </a:r>
            <a:r>
              <a:rPr lang="zh-CN" altLang="en-US" sz="2800" b="1" dirty="0">
                <a:latin typeface="+mn-ea"/>
              </a:rPr>
              <a:t>标准剂量的他汀类药物治疗，很少发生肌炎，但当大</a:t>
            </a:r>
            <a:r>
              <a:rPr kumimoji="1" lang="zh-CN" altLang="en-US" sz="2800" dirty="0">
                <a:latin typeface="+mn-ea"/>
                <a:cs typeface="+mj-cs"/>
              </a:rPr>
              <a:t>剂量</a:t>
            </a:r>
            <a:r>
              <a:rPr lang="zh-CN" altLang="en-US" sz="2800" b="1" dirty="0">
                <a:latin typeface="+mn-ea"/>
              </a:rPr>
              <a:t>使用或与其他药物合用时，肌炎的发生率增加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n"/>
            </a:pPr>
            <a:endParaRPr lang="zh-CN" altLang="en-US" sz="2800" b="1" dirty="0">
              <a:latin typeface="+mn-e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n"/>
            </a:pPr>
            <a:r>
              <a:rPr lang="zh-CN" altLang="en-US" sz="2800" b="1" dirty="0">
                <a:latin typeface="+mn-ea"/>
              </a:rPr>
              <a:t>多数他汀类药物由肝脏细胞色素</a:t>
            </a:r>
            <a:r>
              <a:rPr lang="en-US" altLang="zh-CN" sz="2800" b="1" dirty="0">
                <a:latin typeface="+mn-ea"/>
              </a:rPr>
              <a:t>P-450</a:t>
            </a:r>
            <a:r>
              <a:rPr lang="zh-CN" altLang="en-US" sz="2800" b="1" dirty="0">
                <a:latin typeface="+mn-ea"/>
              </a:rPr>
              <a:t>进行代谢，因此，同其他与</a:t>
            </a:r>
            <a:r>
              <a:rPr lang="en-US" altLang="zh-CN" sz="2800" b="1" dirty="0">
                <a:latin typeface="+mn-ea"/>
              </a:rPr>
              <a:t>CYP</a:t>
            </a:r>
            <a:r>
              <a:rPr lang="zh-CN" altLang="en-US" sz="2800" b="1" dirty="0">
                <a:latin typeface="+mn-ea"/>
              </a:rPr>
              <a:t>药物代谢系统有关的药物同用时会发生不利的药物相互作用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68016" y="6322375"/>
            <a:ext cx="7596456" cy="476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zh-CN" altLang="en-US" sz="1200" dirty="0">
                <a:ea typeface="黑体" pitchFamily="49" charset="-122"/>
                <a:cs typeface="Arial" pitchFamily="34" charset="0"/>
              </a:rPr>
              <a:t>中国成人血脂异常防治指南制订联合委员会</a:t>
            </a:r>
            <a:r>
              <a:rPr lang="en-US" altLang="zh-CN" sz="1200" dirty="0">
                <a:ea typeface="黑体" pitchFamily="49" charset="-122"/>
                <a:cs typeface="Arial" pitchFamily="34" charset="0"/>
              </a:rPr>
              <a:t>. </a:t>
            </a:r>
            <a:r>
              <a:rPr lang="zh-CN" altLang="en-US" sz="1200" dirty="0">
                <a:ea typeface="黑体" pitchFamily="49" charset="-122"/>
                <a:cs typeface="Arial" pitchFamily="34" charset="0"/>
              </a:rPr>
              <a:t>中华心血管病杂志 </a:t>
            </a:r>
            <a:r>
              <a:rPr lang="en-US" altLang="zh-CN" sz="1200" dirty="0">
                <a:ea typeface="黑体" pitchFamily="49" charset="-122"/>
                <a:cs typeface="Arial" pitchFamily="34" charset="0"/>
              </a:rPr>
              <a:t>2007; 35: 390-413.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285728"/>
            <a:ext cx="7475538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200" b="1" dirty="0">
                <a:latin typeface="+mj-ea"/>
              </a:rPr>
              <a:t>结  论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>
          <a:xfrm>
            <a:off x="1282535" y="1484786"/>
            <a:ext cx="9797143" cy="4857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+mn-ea"/>
                <a:ea typeface="+mn-ea"/>
              </a:rPr>
              <a:t>血脂异常是导致动脉粥样硬化和人群冠心病的重要原因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+mn-ea"/>
                <a:ea typeface="+mn-ea"/>
              </a:rPr>
              <a:t>药物治疗是治疗血脂异常的有效措施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2800" dirty="0">
                <a:latin typeface="+mn-ea"/>
                <a:ea typeface="+mn-ea"/>
              </a:rPr>
              <a:t>血脂异常的临床治疗有重要意义，应根据病人的危险程度选择治疗方法，目前他汀是调脂的最常用药物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2BAD0-4D7E-4AFD-B17E-44B9468F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24022"/>
            <a:ext cx="9404723" cy="140053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迈开腿，管住嘴！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414345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200" b="1" dirty="0"/>
              <a:t>一个</a:t>
            </a:r>
            <a:r>
              <a:rPr lang="zh-CN" altLang="en-US" sz="3200" b="1" dirty="0"/>
              <a:t>小问题</a:t>
            </a:r>
            <a:r>
              <a:rPr kumimoji="1" lang="ja-JP" altLang="en-US" sz="3200" b="1" dirty="0"/>
              <a:t>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/>
              <a:t>降脂还是调脂</a:t>
            </a:r>
            <a:r>
              <a:rPr lang="ja-JP" altLang="en-US" sz="5400" dirty="0"/>
              <a:t>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395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中国心血管病报告（</a:t>
            </a:r>
            <a:r>
              <a:rPr lang="en-US" altLang="zh-CN" sz="2800" dirty="0"/>
              <a:t>2015</a:t>
            </a:r>
            <a:r>
              <a:rPr lang="zh-CN" altLang="en-US" sz="2800" dirty="0"/>
              <a:t>）：</a:t>
            </a:r>
            <a:br>
              <a:rPr lang="zh-CN" altLang="en-US" sz="2800" dirty="0"/>
            </a:br>
            <a:r>
              <a:rPr lang="zh-CN" altLang="en-US" sz="2800" dirty="0"/>
              <a:t>心脑血管病出院患者以缺血性心脏病和脑梗死为主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423" y="1590822"/>
            <a:ext cx="8281411" cy="38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23363" y="6539590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100" dirty="0"/>
              <a:t>中国心血管病报告 </a:t>
            </a:r>
            <a:r>
              <a:rPr lang="en-US" altLang="zh-CN" sz="1100" dirty="0"/>
              <a:t>2015</a:t>
            </a:r>
            <a:endParaRPr lang="zh-CN" altLang="en-US" sz="1100" dirty="0"/>
          </a:p>
        </p:txBody>
      </p:sp>
      <p:sp>
        <p:nvSpPr>
          <p:cNvPr id="5" name="矩形 4"/>
          <p:cNvSpPr/>
          <p:nvPr/>
        </p:nvSpPr>
        <p:spPr>
          <a:xfrm>
            <a:off x="8722548" y="1632701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缺血性心脏病</a:t>
            </a:r>
          </a:p>
        </p:txBody>
      </p:sp>
      <p:sp>
        <p:nvSpPr>
          <p:cNvPr id="8" name="矩形 7"/>
          <p:cNvSpPr/>
          <p:nvPr/>
        </p:nvSpPr>
        <p:spPr>
          <a:xfrm>
            <a:off x="9173428" y="2530684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脑梗死</a:t>
            </a:r>
          </a:p>
        </p:txBody>
      </p:sp>
      <p:sp>
        <p:nvSpPr>
          <p:cNvPr id="6" name="矩形 5"/>
          <p:cNvSpPr/>
          <p:nvPr/>
        </p:nvSpPr>
        <p:spPr>
          <a:xfrm>
            <a:off x="2693897" y="5739613"/>
            <a:ext cx="6830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/>
              <a:t>居于心脑血管病出院人次数前</a:t>
            </a:r>
            <a:r>
              <a:rPr lang="en-US" altLang="zh-CN" sz="1600" dirty="0"/>
              <a:t>2</a:t>
            </a:r>
            <a:r>
              <a:rPr lang="zh-CN" altLang="en-US" sz="1600" dirty="0"/>
              <a:t>位：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b="1" dirty="0"/>
              <a:t>缺血性心脏病</a:t>
            </a:r>
            <a:r>
              <a:rPr lang="zh-CN" altLang="en-US" sz="1600" dirty="0"/>
              <a:t>（</a:t>
            </a:r>
            <a:r>
              <a:rPr lang="en-US" altLang="zh-CN" sz="1600" dirty="0"/>
              <a:t>655.37</a:t>
            </a:r>
            <a:r>
              <a:rPr lang="zh-CN" altLang="en-US" sz="1600" dirty="0"/>
              <a:t>万人次，其中</a:t>
            </a:r>
            <a:r>
              <a:rPr lang="en-US" altLang="zh-CN" sz="1600" dirty="0"/>
              <a:t>AMI 54.14</a:t>
            </a:r>
            <a:r>
              <a:rPr lang="zh-CN" altLang="en-US" sz="1600" dirty="0"/>
              <a:t>万人次）占</a:t>
            </a:r>
            <a:r>
              <a:rPr lang="en-US" altLang="zh-CN" sz="1600" dirty="0"/>
              <a:t>36.53%</a:t>
            </a:r>
            <a:r>
              <a:rPr lang="zh-CN" altLang="en-US" sz="1600" dirty="0"/>
              <a:t>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b="1" dirty="0"/>
              <a:t>脑梗死</a:t>
            </a:r>
            <a:r>
              <a:rPr lang="zh-CN" altLang="en-US" sz="1600" dirty="0"/>
              <a:t>（</a:t>
            </a:r>
            <a:r>
              <a:rPr lang="en-US" altLang="zh-CN" sz="1600" dirty="0"/>
              <a:t>531.99</a:t>
            </a:r>
            <a:r>
              <a:rPr lang="zh-CN" altLang="en-US" sz="1600" dirty="0"/>
              <a:t>万人次）占</a:t>
            </a:r>
            <a:r>
              <a:rPr lang="en-US" altLang="zh-CN" sz="1600" dirty="0"/>
              <a:t>29.66</a:t>
            </a:r>
            <a:r>
              <a:rPr lang="zh-CN" altLang="en-US" sz="1600" dirty="0"/>
              <a:t>％。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5F7930F-CEF5-4B51-9C43-8C50222FE5C0}"/>
              </a:ext>
            </a:extLst>
          </p:cNvPr>
          <p:cNvSpPr/>
          <p:nvPr/>
        </p:nvSpPr>
        <p:spPr>
          <a:xfrm>
            <a:off x="1401288" y="2530684"/>
            <a:ext cx="9021289" cy="1732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ASCVD</a:t>
            </a:r>
            <a:r>
              <a:rPr lang="zh-CN" altLang="en-US" sz="2400" b="1" dirty="0"/>
              <a:t>：动脉粥样硬化性疾病</a:t>
            </a:r>
          </a:p>
        </p:txBody>
      </p:sp>
    </p:spTree>
    <p:extLst>
      <p:ext uri="{BB962C8B-B14F-4D97-AF65-F5344CB8AC3E}">
        <p14:creationId xmlns:p14="http://schemas.microsoft.com/office/powerpoint/2010/main" val="7019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 1"/>
          <p:cNvSpPr txBox="1">
            <a:spLocks/>
          </p:cNvSpPr>
          <p:nvPr/>
        </p:nvSpPr>
        <p:spPr bwMode="auto">
          <a:xfrm>
            <a:off x="1122248" y="203071"/>
            <a:ext cx="7793037" cy="685800"/>
          </a:xfrm>
          <a:prstGeom prst="rect">
            <a:avLst/>
          </a:prstGeom>
          <a:ln>
            <a:noFill/>
            <a:miter lim="800000"/>
            <a:headEnd/>
            <a:tailEnd/>
          </a:ln>
          <a:effectLst/>
        </p:spPr>
        <p:txBody>
          <a:bodyPr vert="horz" lIns="73429" tIns="36711" rIns="73429" bIns="3671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defRPr>
            </a:lvl1pPr>
          </a:lstStyle>
          <a:p>
            <a:pPr algn="l">
              <a:lnSpc>
                <a:spcPct val="90000"/>
              </a:lnSpc>
              <a:buSzPct val="110000"/>
              <a:defRPr/>
            </a:pPr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j-cs"/>
                <a:sym typeface="Arial" pitchFamily="34" charset="0"/>
              </a:rPr>
              <a:t>国内外血脂异常管理主要指南</a:t>
            </a:r>
          </a:p>
        </p:txBody>
      </p:sp>
      <p:grpSp>
        <p:nvGrpSpPr>
          <p:cNvPr id="2" name="组合 11">
            <a:extLst>
              <a:ext uri="{FF2B5EF4-FFF2-40B4-BE49-F238E27FC236}">
                <a16:creationId xmlns:a16="http://schemas.microsoft.com/office/drawing/2014/main" id="{3BEDCEE0-4824-4F95-B426-615431F1D420}"/>
              </a:ext>
            </a:extLst>
          </p:cNvPr>
          <p:cNvGrpSpPr/>
          <p:nvPr/>
        </p:nvGrpSpPr>
        <p:grpSpPr>
          <a:xfrm>
            <a:off x="1534557" y="1196753"/>
            <a:ext cx="9133445" cy="4948068"/>
            <a:chOff x="-1047583" y="918962"/>
            <a:chExt cx="9556149" cy="5020076"/>
          </a:xfrm>
        </p:grpSpPr>
        <p:grpSp>
          <p:nvGrpSpPr>
            <p:cNvPr id="3" name="组合 68"/>
            <p:cNvGrpSpPr/>
            <p:nvPr/>
          </p:nvGrpSpPr>
          <p:grpSpPr>
            <a:xfrm>
              <a:off x="-1047583" y="918962"/>
              <a:ext cx="8993608" cy="5020076"/>
              <a:chOff x="0" y="1159185"/>
              <a:chExt cx="8993608" cy="5020076"/>
            </a:xfrm>
          </p:grpSpPr>
          <p:sp>
            <p:nvSpPr>
              <p:cNvPr id="67" name="AutoShape 15"/>
              <p:cNvSpPr>
                <a:spLocks noChangeArrowheads="1"/>
              </p:cNvSpPr>
              <p:nvPr/>
            </p:nvSpPr>
            <p:spPr bwMode="gray">
              <a:xfrm>
                <a:off x="7758018" y="4206742"/>
                <a:ext cx="1235590" cy="934183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38100" algn="ctr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b="1" dirty="0">
                    <a:latin typeface="微软雅黑" pitchFamily="34" charset="-122"/>
                    <a:ea typeface="微软雅黑" pitchFamily="34" charset="-122"/>
                  </a:rPr>
                  <a:t>中国成人血脂</a:t>
                </a:r>
                <a:endParaRPr lang="en-US" altLang="zh-CN" sz="14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1400" b="1" dirty="0">
                    <a:latin typeface="微软雅黑" pitchFamily="34" charset="-122"/>
                    <a:ea typeface="微软雅黑" pitchFamily="34" charset="-122"/>
                  </a:rPr>
                  <a:t>异常防治指南</a:t>
                </a:r>
              </a:p>
              <a:p>
                <a:pPr algn="ctr"/>
                <a:endParaRPr lang="zh-CN" altLang="en-US" sz="14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4" name="组合 59"/>
              <p:cNvGrpSpPr/>
              <p:nvPr/>
            </p:nvGrpSpPr>
            <p:grpSpPr>
              <a:xfrm>
                <a:off x="0" y="1159185"/>
                <a:ext cx="8744781" cy="5020076"/>
                <a:chOff x="0" y="1159185"/>
                <a:chExt cx="8744781" cy="5020076"/>
              </a:xfrm>
            </p:grpSpPr>
            <p:grpSp>
              <p:nvGrpSpPr>
                <p:cNvPr id="5" name="组合 58"/>
                <p:cNvGrpSpPr/>
                <p:nvPr/>
              </p:nvGrpSpPr>
              <p:grpSpPr>
                <a:xfrm>
                  <a:off x="0" y="1159185"/>
                  <a:ext cx="8272187" cy="5020076"/>
                  <a:chOff x="0" y="1159185"/>
                  <a:chExt cx="8272187" cy="5020076"/>
                </a:xfrm>
              </p:grpSpPr>
              <p:grpSp>
                <p:nvGrpSpPr>
                  <p:cNvPr id="6" name="组合 65"/>
                  <p:cNvGrpSpPr/>
                  <p:nvPr/>
                </p:nvGrpSpPr>
                <p:grpSpPr>
                  <a:xfrm>
                    <a:off x="0" y="1159185"/>
                    <a:ext cx="8272187" cy="5020076"/>
                    <a:chOff x="0" y="1231193"/>
                    <a:chExt cx="8272187" cy="5020076"/>
                  </a:xfrm>
                </p:grpSpPr>
                <p:grpSp>
                  <p:nvGrpSpPr>
                    <p:cNvPr id="7" name="组合 63"/>
                    <p:cNvGrpSpPr/>
                    <p:nvPr/>
                  </p:nvGrpSpPr>
                  <p:grpSpPr>
                    <a:xfrm>
                      <a:off x="0" y="1231193"/>
                      <a:ext cx="8272187" cy="5020076"/>
                      <a:chOff x="0" y="1303201"/>
                      <a:chExt cx="8272187" cy="5020076"/>
                    </a:xfrm>
                  </p:grpSpPr>
                  <p:grpSp>
                    <p:nvGrpSpPr>
                      <p:cNvPr id="8" name="组合 51"/>
                      <p:cNvGrpSpPr/>
                      <p:nvPr/>
                    </p:nvGrpSpPr>
                    <p:grpSpPr>
                      <a:xfrm>
                        <a:off x="0" y="1303201"/>
                        <a:ext cx="8272187" cy="5020076"/>
                        <a:chOff x="-180528" y="1087177"/>
                        <a:chExt cx="9783835" cy="5020076"/>
                      </a:xfrm>
                    </p:grpSpPr>
                    <p:grpSp>
                      <p:nvGrpSpPr>
                        <p:cNvPr id="9" name="组合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80528" y="1124743"/>
                          <a:ext cx="8521601" cy="4982510"/>
                          <a:chOff x="14275" y="1057258"/>
                          <a:chExt cx="8907554" cy="5107726"/>
                        </a:xfrm>
                      </p:grpSpPr>
                      <p:grpSp>
                        <p:nvGrpSpPr>
                          <p:cNvPr id="10" name="组合 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48400" y="1057258"/>
                            <a:ext cx="7147244" cy="626870"/>
                            <a:chOff x="948368" y="1371584"/>
                            <a:chExt cx="7147244" cy="903895"/>
                          </a:xfrm>
                        </p:grpSpPr>
                        <p:sp>
                          <p:nvSpPr>
                            <p:cNvPr id="23571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7330886" y="1374150"/>
                              <a:ext cx="679311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572" name="AutoShape 13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996041" y="1371584"/>
                              <a:ext cx="679309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hlink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573" name="AutoShape 14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2203702" y="1371584"/>
                              <a:ext cx="679309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574" name="AutoShape 15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3417170" y="1371584"/>
                              <a:ext cx="679309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575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4404514" y="1371584"/>
                              <a:ext cx="679309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cxnSp>
                          <p:nvCxnSpPr>
                            <p:cNvPr id="23576" name="AutoShape 17"/>
                            <p:cNvCxnSpPr>
                              <a:cxnSpLocks noChangeShapeType="1"/>
                              <a:stCxn id="23572" idx="3"/>
                              <a:endCxn id="23573" idx="1"/>
                            </p:cNvCxnSpPr>
                            <p:nvPr/>
                          </p:nvCxnSpPr>
                          <p:spPr bwMode="gray">
                            <a:xfrm>
                              <a:off x="1675350" y="1822248"/>
                              <a:ext cx="528352" cy="0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cxnSp>
                          <p:nvCxnSpPr>
                            <p:cNvPr id="23577" name="AutoShape 18"/>
                            <p:cNvCxnSpPr>
                              <a:cxnSpLocks noChangeShapeType="1"/>
                              <a:stCxn id="23573" idx="3"/>
                              <a:endCxn id="23574" idx="1"/>
                            </p:cNvCxnSpPr>
                            <p:nvPr/>
                          </p:nvCxnSpPr>
                          <p:spPr bwMode="gray">
                            <a:xfrm>
                              <a:off x="2883012" y="1822248"/>
                              <a:ext cx="534158" cy="0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cxnSp>
                          <p:nvCxnSpPr>
                            <p:cNvPr id="23578" name="AutoShape 19"/>
                            <p:cNvCxnSpPr>
                              <a:cxnSpLocks noChangeShapeType="1"/>
                              <a:stCxn id="23574" idx="3"/>
                              <a:endCxn id="23575" idx="1"/>
                            </p:cNvCxnSpPr>
                            <p:nvPr/>
                          </p:nvCxnSpPr>
                          <p:spPr bwMode="gray">
                            <a:xfrm>
                              <a:off x="4096479" y="1822248"/>
                              <a:ext cx="308034" cy="0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sp>
                          <p:nvSpPr>
                            <p:cNvPr id="23579" name="Text Box 2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948368" y="1634795"/>
                              <a:ext cx="753288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ea typeface="宋体" pitchFamily="2" charset="-122"/>
                                  <a:cs typeface="Arial" pitchFamily="34" charset="0"/>
                                </a:rPr>
                                <a:t>1988</a:t>
                              </a:r>
                            </a:p>
                          </p:txBody>
                        </p:sp>
                        <p:sp>
                          <p:nvSpPr>
                            <p:cNvPr id="23580" name="Text Box 2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2221013" y="1614498"/>
                              <a:ext cx="694114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cs typeface="Arial" pitchFamily="34" charset="0"/>
                                </a:rPr>
                                <a:t>1993</a:t>
                              </a:r>
                              <a:endParaRPr lang="en-US" altLang="zh-CN" sz="1200" dirty="0">
                                <a:solidFill>
                                  <a:srgbClr val="FFFFFF"/>
                                </a:solidFill>
                                <a:ea typeface="宋体" pitchFamily="2" charset="-122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1" name="Text Box 2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3368445" y="1600114"/>
                              <a:ext cx="761883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cs typeface="Arial" pitchFamily="34" charset="0"/>
                                </a:rPr>
                                <a:t>1997</a:t>
                              </a:r>
                              <a:endParaRPr lang="en-US" altLang="zh-CN" sz="1200" dirty="0">
                                <a:solidFill>
                                  <a:srgbClr val="FFFFFF"/>
                                </a:solidFill>
                                <a:ea typeface="宋体" pitchFamily="2" charset="-122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82" name="Text Box 2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4397933" y="1600114"/>
                              <a:ext cx="776291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ea typeface="宋体" pitchFamily="2" charset="-122"/>
                                  <a:cs typeface="Arial" pitchFamily="34" charset="0"/>
                                </a:rPr>
                                <a:t>2001</a:t>
                              </a:r>
                            </a:p>
                          </p:txBody>
                        </p:sp>
                        <p:sp>
                          <p:nvSpPr>
                            <p:cNvPr id="23583" name="AutoShape 14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5408210" y="1376725"/>
                              <a:ext cx="663811" cy="896186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584" name="AutoShape 15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6325518" y="1374152"/>
                              <a:ext cx="679309" cy="901327"/>
                            </a:xfrm>
                            <a:prstGeom prst="diamond">
                              <a:avLst/>
                            </a:prstGeom>
                            <a:solidFill>
                              <a:srgbClr val="0A563D"/>
                            </a:solidFill>
                            <a:ln w="9525">
                              <a:miter lim="800000"/>
                              <a:headEnd/>
                              <a:tailEnd/>
                            </a:ln>
                            <a:scene3d>
                              <a:camera prst="legacyPerspectiveBottom">
                                <a:rot lat="20999976" lon="0" rev="0"/>
                              </a:camera>
                              <a:lightRig rig="legacyFlat4" dir="b"/>
                            </a:scene3d>
                            <a:sp3d extrusionH="163500" prstMaterial="legacyMatte">
                              <a:bevelT w="13500" h="13500" prst="angle"/>
                              <a:bevelB w="13500" h="13500" prst="angle"/>
                              <a:extrusionClr>
                                <a:schemeClr val="accent2"/>
                              </a:extrusionClr>
                            </a:sp3d>
                          </p:spPr>
                          <p:txBody>
                            <a:bodyPr wrap="none" anchor="ctr">
                              <a:flatTx/>
                            </a:bodyPr>
                            <a:lstStyle/>
                            <a:p>
                              <a:endParaRPr lang="zh-CN" altLang="en-US" sz="1200">
                                <a:ea typeface="宋体" pitchFamily="2" charset="-122"/>
                              </a:endParaRPr>
                            </a:p>
                          </p:txBody>
                        </p:sp>
                        <p:cxnSp>
                          <p:nvCxnSpPr>
                            <p:cNvPr id="23585" name="AutoShape 17"/>
                            <p:cNvCxnSpPr>
                              <a:cxnSpLocks noChangeShapeType="1"/>
                              <a:endCxn id="23583" idx="1"/>
                            </p:cNvCxnSpPr>
                            <p:nvPr/>
                          </p:nvCxnSpPr>
                          <p:spPr bwMode="gray">
                            <a:xfrm>
                              <a:off x="5003917" y="1816392"/>
                              <a:ext cx="404293" cy="8427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cxnSp>
                          <p:nvCxnSpPr>
                            <p:cNvPr id="23586" name="AutoShape 18"/>
                            <p:cNvCxnSpPr>
                              <a:cxnSpLocks noChangeShapeType="1"/>
                              <a:stCxn id="23583" idx="3"/>
                              <a:endCxn id="23584" idx="1"/>
                            </p:cNvCxnSpPr>
                            <p:nvPr/>
                          </p:nvCxnSpPr>
                          <p:spPr bwMode="gray">
                            <a:xfrm flipV="1">
                              <a:off x="6072021" y="1824816"/>
                              <a:ext cx="253497" cy="3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cxnSp>
                          <p:nvCxnSpPr>
                            <p:cNvPr id="23587" name="AutoShape 19"/>
                            <p:cNvCxnSpPr>
                              <a:cxnSpLocks noChangeShapeType="1"/>
                              <a:stCxn id="23584" idx="3"/>
                              <a:endCxn id="23571" idx="1"/>
                            </p:cNvCxnSpPr>
                            <p:nvPr/>
                          </p:nvCxnSpPr>
                          <p:spPr bwMode="gray">
                            <a:xfrm flipV="1">
                              <a:off x="7004828" y="1824815"/>
                              <a:ext cx="326058" cy="1"/>
                            </a:xfrm>
                            <a:prstGeom prst="straightConnector1">
                              <a:avLst/>
                            </a:prstGeom>
                            <a:noFill/>
                            <a:ln w="12700">
                              <a:solidFill>
                                <a:srgbClr val="333333"/>
                              </a:solidFill>
                              <a:round/>
                              <a:headEnd type="oval" w="sm" len="sm"/>
                              <a:tailEnd type="oval" w="sm" len="sm"/>
                            </a:ln>
                          </p:spPr>
                        </p:cxnSp>
                        <p:sp>
                          <p:nvSpPr>
                            <p:cNvPr id="23588" name="Text Box 2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5416430" y="1627102"/>
                              <a:ext cx="733891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ea typeface="宋体" pitchFamily="2" charset="-122"/>
                                  <a:cs typeface="Arial" pitchFamily="34" charset="0"/>
                                </a:rPr>
                                <a:t>2007</a:t>
                              </a:r>
                            </a:p>
                          </p:txBody>
                        </p:sp>
                        <p:sp>
                          <p:nvSpPr>
                            <p:cNvPr id="23589" name="Text Box 2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6288325" y="1636864"/>
                              <a:ext cx="762150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ea typeface="宋体" pitchFamily="2" charset="-122"/>
                                  <a:cs typeface="Arial" pitchFamily="34" charset="0"/>
                                </a:rPr>
                                <a:t>2011</a:t>
                              </a:r>
                            </a:p>
                          </p:txBody>
                        </p:sp>
                        <p:sp>
                          <p:nvSpPr>
                            <p:cNvPr id="23590" name="Text Box 2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7333565" y="1611668"/>
                              <a:ext cx="762047" cy="41540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altLang="zh-CN" sz="1200" dirty="0">
                                  <a:solidFill>
                                    <a:srgbClr val="FFFFFF"/>
                                  </a:solidFill>
                                  <a:ea typeface="宋体" pitchFamily="2" charset="-122"/>
                                  <a:cs typeface="Arial" pitchFamily="34" charset="0"/>
                                </a:rPr>
                                <a:t>2013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3557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14275" y="1795435"/>
                            <a:ext cx="734577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美国</a:t>
                            </a:r>
                          </a:p>
                        </p:txBody>
                      </p:sp>
                      <p:sp>
                        <p:nvSpPr>
                          <p:cNvPr id="23558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859374" y="1795435"/>
                            <a:ext cx="1311745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美国胆固醇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教育计划 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ATP I</a:t>
                            </a:r>
                            <a:endParaRPr lang="zh-CN" altLang="en-US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23559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14275" y="3050335"/>
                            <a:ext cx="734577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7711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欧洲</a:t>
                            </a:r>
                          </a:p>
                        </p:txBody>
                      </p:sp>
                      <p:sp>
                        <p:nvSpPr>
                          <p:cNvPr id="23560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859374" y="3050335"/>
                            <a:ext cx="1393410" cy="84264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7711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欧洲动脉粥样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硬化学会指南</a:t>
                            </a:r>
                          </a:p>
                        </p:txBody>
                      </p:sp>
                      <p:sp>
                        <p:nvSpPr>
                          <p:cNvPr id="23561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14275" y="4171724"/>
                            <a:ext cx="734577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0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中国</a:t>
                            </a:r>
                          </a:p>
                        </p:txBody>
                      </p:sp>
                      <p:sp>
                        <p:nvSpPr>
                          <p:cNvPr id="23562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3214938" y="4171724"/>
                            <a:ext cx="1304783" cy="94550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0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中国成人血脂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异常防治建议</a:t>
                            </a:r>
                          </a:p>
                        </p:txBody>
                      </p:sp>
                      <p:sp>
                        <p:nvSpPr>
                          <p:cNvPr id="23563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2194733" y="1795435"/>
                            <a:ext cx="1311745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美国胆固醇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教育计划 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ATP II</a:t>
                            </a:r>
                            <a:endParaRPr lang="zh-CN" altLang="en-US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23564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2240347" y="3050335"/>
                            <a:ext cx="1327997" cy="84264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7711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欧洲动脉粥样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硬化学会指南</a:t>
                            </a:r>
                          </a:p>
                        </p:txBody>
                      </p:sp>
                      <p:sp>
                        <p:nvSpPr>
                          <p:cNvPr id="23565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5174257" y="4148971"/>
                            <a:ext cx="1441859" cy="94550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0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中国成人血脂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异常防治指南</a:t>
                            </a:r>
                          </a:p>
                        </p:txBody>
                      </p:sp>
                      <p:sp>
                        <p:nvSpPr>
                          <p:cNvPr id="23566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4130359" y="1795435"/>
                            <a:ext cx="1416686" cy="89999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美国胆固醇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教育计划 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ATP III</a:t>
                            </a:r>
                            <a:endParaRPr lang="zh-CN" altLang="en-US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23567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6086232" y="2855233"/>
                            <a:ext cx="1408279" cy="91645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7711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ESC/EAS</a:t>
                            </a: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血脂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异常管理指南</a:t>
                            </a:r>
                          </a:p>
                        </p:txBody>
                      </p:sp>
                      <p:sp>
                        <p:nvSpPr>
                          <p:cNvPr id="23568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6859034" y="1767118"/>
                            <a:ext cx="1513407" cy="90000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C000"/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ACC/AHA</a:t>
                            </a: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治疗血胆固醇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降低成人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/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ASCVD</a:t>
                            </a: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风险指南</a:t>
                            </a:r>
                          </a:p>
                        </p:txBody>
                      </p:sp>
                      <p:sp>
                        <p:nvSpPr>
                          <p:cNvPr id="38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14275" y="5264865"/>
                            <a:ext cx="735016" cy="90011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其他</a:t>
                            </a:r>
                          </a:p>
                        </p:txBody>
                      </p:sp>
                      <p:sp>
                        <p:nvSpPr>
                          <p:cNvPr id="39" name="AutoShape 15"/>
                          <p:cNvSpPr>
                            <a:spLocks noChangeArrowheads="1"/>
                          </p:cNvSpPr>
                          <p:nvPr/>
                        </p:nvSpPr>
                        <p:spPr bwMode="gray">
                          <a:xfrm>
                            <a:off x="6616117" y="5160485"/>
                            <a:ext cx="2305712" cy="97858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38100" algn="ctr">
                            <a:solidFill>
                              <a:srgbClr val="FFFFFF">
                                <a:alpha val="70195"/>
                              </a:srgb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国际动脉粥样硬化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>
                              <a:defRPr/>
                            </a:pP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学会</a:t>
                            </a:r>
                            <a:r>
                              <a:rPr lang="en-US" altLang="zh-CN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(IAS)</a:t>
                            </a: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立场报告：</a:t>
                            </a:r>
                            <a:endParaRPr lang="en-US" altLang="zh-CN" sz="1400" b="1" dirty="0">
                              <a:latin typeface="微软雅黑" pitchFamily="34" charset="-122"/>
                              <a:ea typeface="微软雅黑" pitchFamily="34" charset="-122"/>
                            </a:endParaRPr>
                          </a:p>
                          <a:p>
                            <a:pPr algn="ctr">
                              <a:defRPr/>
                            </a:pPr>
                            <a:r>
                              <a:rPr lang="zh-CN" altLang="en-US" sz="1400" b="1" dirty="0">
                                <a:latin typeface="微软雅黑" pitchFamily="34" charset="-122"/>
                                <a:ea typeface="微软雅黑" pitchFamily="34" charset="-122"/>
                              </a:rPr>
                              <a:t>全球血脂异常诊疗建议</a:t>
                            </a:r>
                          </a:p>
                        </p:txBody>
                      </p:sp>
                    </p:grpSp>
                    <p:cxnSp>
                      <p:nvCxnSpPr>
                        <p:cNvPr id="40" name="AutoShape 19"/>
                        <p:cNvCxnSpPr>
                          <a:cxnSpLocks noChangeShapeType="1"/>
                          <a:stCxn id="23571" idx="3"/>
                          <a:endCxn id="41" idx="1"/>
                        </p:cNvCxnSpPr>
                        <p:nvPr/>
                      </p:nvCxnSpPr>
                      <p:spPr bwMode="gray">
                        <a:xfrm flipV="1">
                          <a:off x="7468971" y="1430731"/>
                          <a:ext cx="376676" cy="631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333333"/>
                          </a:solidFill>
                          <a:round/>
                          <a:headEnd type="oval" w="sm" len="sm"/>
                          <a:tailEnd type="oval" w="sm" len="sm"/>
                        </a:ln>
                      </p:spPr>
                    </p:cxnSp>
                    <p:sp>
                      <p:nvSpPr>
                        <p:cNvPr id="41" name="AutoShape 16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7845647" y="1106695"/>
                          <a:ext cx="666222" cy="648072"/>
                        </a:xfrm>
                        <a:prstGeom prst="diamond">
                          <a:avLst/>
                        </a:prstGeom>
                        <a:solidFill>
                          <a:srgbClr val="0A563D"/>
                        </a:soli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Bottom">
                            <a:rot lat="20999976" lon="0" rev="0"/>
                          </a:camera>
                          <a:lightRig rig="legacyFlat4" dir="b"/>
                        </a:scene3d>
                        <a:sp3d extrusionH="163500" prstMaterial="legacyMatte">
                          <a:bevelT w="13500" h="13500" prst="angle"/>
                          <a:bevelB w="13500" h="13500" prst="angle"/>
                          <a:extrusionClr>
                            <a:schemeClr val="accent2"/>
                          </a:extrusionClr>
                        </a:sp3d>
                      </p:spPr>
                      <p:txBody>
                        <a:bodyPr wrap="none" anchor="ctr">
                          <a:flatTx/>
                        </a:bodyPr>
                        <a:lstStyle/>
                        <a:p>
                          <a:endParaRPr lang="zh-CN" altLang="en-US" sz="1200"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2" name="Text Box 23"/>
                        <p:cNvSpPr txBox="1"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7825946" y="1297605"/>
                          <a:ext cx="766501" cy="2810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altLang="zh-CN" sz="1200" dirty="0">
                              <a:solidFill>
                                <a:srgbClr val="FFFFFF"/>
                              </a:solidFill>
                              <a:ea typeface="宋体" pitchFamily="2" charset="-122"/>
                              <a:cs typeface="Arial" pitchFamily="34" charset="0"/>
                            </a:rPr>
                            <a:t>2014</a:t>
                          </a:r>
                        </a:p>
                      </p:txBody>
                    </p:sp>
                    <p:cxnSp>
                      <p:nvCxnSpPr>
                        <p:cNvPr id="43" name="AutoShape 19"/>
                        <p:cNvCxnSpPr>
                          <a:cxnSpLocks noChangeShapeType="1"/>
                          <a:stCxn id="41" idx="3"/>
                          <a:endCxn id="45" idx="1"/>
                        </p:cNvCxnSpPr>
                        <p:nvPr/>
                      </p:nvCxnSpPr>
                      <p:spPr bwMode="gray">
                        <a:xfrm flipV="1">
                          <a:off x="8511869" y="1425822"/>
                          <a:ext cx="409501" cy="4909"/>
                        </a:xfrm>
                        <a:prstGeom prst="straightConnector1">
                          <a:avLst/>
                        </a:prstGeom>
                        <a:noFill/>
                        <a:ln w="12700">
                          <a:solidFill>
                            <a:srgbClr val="333333"/>
                          </a:solidFill>
                          <a:round/>
                          <a:headEnd type="oval" w="sm" len="sm"/>
                          <a:tailEnd type="oval" w="sm" len="sm"/>
                        </a:ln>
                      </p:spPr>
                    </p:cxnSp>
                    <p:sp>
                      <p:nvSpPr>
                        <p:cNvPr id="44" name="AutoShape 16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8953431" y="1087177"/>
                          <a:ext cx="649876" cy="609765"/>
                        </a:xfrm>
                        <a:prstGeom prst="diamond">
                          <a:avLst/>
                        </a:prstGeom>
                        <a:solidFill>
                          <a:srgbClr val="0A563D"/>
                        </a:solidFill>
                        <a:ln w="9525">
                          <a:miter lim="800000"/>
                          <a:headEnd/>
                          <a:tailEnd/>
                        </a:ln>
                        <a:scene3d>
                          <a:camera prst="legacyPerspectiveBottom">
                            <a:rot lat="20999976" lon="0" rev="0"/>
                          </a:camera>
                          <a:lightRig rig="legacyFlat4" dir="b"/>
                        </a:scene3d>
                        <a:sp3d extrusionH="163500" prstMaterial="legacyMatte">
                          <a:bevelT w="13500" h="13500" prst="angle"/>
                          <a:bevelB w="13500" h="13500" prst="angle"/>
                          <a:extrusionClr>
                            <a:schemeClr val="accent2"/>
                          </a:extrusionClr>
                        </a:sp3d>
                      </p:spPr>
                      <p:txBody>
                        <a:bodyPr wrap="none" anchor="ctr">
                          <a:flatTx/>
                        </a:bodyPr>
                        <a:lstStyle/>
                        <a:p>
                          <a:endParaRPr lang="zh-CN" altLang="en-US" sz="1200">
                            <a:ea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5" name="Text Box 23"/>
                        <p:cNvSpPr txBox="1"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8921369" y="1285306"/>
                          <a:ext cx="661833" cy="2810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altLang="zh-CN" sz="1200" dirty="0">
                              <a:solidFill>
                                <a:srgbClr val="FFFFFF"/>
                              </a:solidFill>
                              <a:ea typeface="宋体" pitchFamily="2" charset="-122"/>
                              <a:cs typeface="Arial" pitchFamily="34" charset="0"/>
                            </a:rPr>
                            <a:t>2016</a:t>
                          </a:r>
                        </a:p>
                      </p:txBody>
                    </p:sp>
                  </p:grpSp>
                  <p:sp>
                    <p:nvSpPr>
                      <p:cNvPr id="63" name="AutoShape 1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6764465" y="2031508"/>
                        <a:ext cx="1368152" cy="87793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000"/>
                      </a:solidFill>
                      <a:ln w="38100" algn="ctr">
                        <a:solidFill>
                          <a:srgbClr val="FFFFFF">
                            <a:alpha val="70195"/>
                          </a:srgb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altLang="zh-CN" sz="1400" b="1" dirty="0">
                            <a:latin typeface="微软雅黑" pitchFamily="34" charset="-122"/>
                            <a:ea typeface="微软雅黑" pitchFamily="34" charset="-122"/>
                          </a:rPr>
                          <a:t>NLA</a:t>
                        </a:r>
                        <a:r>
                          <a:rPr lang="zh-CN" altLang="en-US" sz="1400" b="1" dirty="0">
                            <a:latin typeface="微软雅黑" pitchFamily="34" charset="-122"/>
                            <a:ea typeface="微软雅黑" pitchFamily="34" charset="-122"/>
                          </a:rPr>
                          <a:t>以患者</a:t>
                        </a:r>
                        <a:endParaRPr lang="en-US" altLang="zh-CN" sz="1400" b="1" dirty="0">
                          <a:latin typeface="微软雅黑" pitchFamily="34" charset="-122"/>
                          <a:ea typeface="微软雅黑" pitchFamily="34" charset="-122"/>
                        </a:endParaRPr>
                      </a:p>
                      <a:p>
                        <a:pPr algn="ctr"/>
                        <a:r>
                          <a:rPr lang="zh-CN" altLang="en-US" sz="1400" b="1" dirty="0">
                            <a:latin typeface="微软雅黑" pitchFamily="34" charset="-122"/>
                            <a:ea typeface="微软雅黑" pitchFamily="34" charset="-122"/>
                          </a:rPr>
                          <a:t>为中心的血脂异常</a:t>
                        </a:r>
                        <a:endParaRPr lang="en-US" altLang="zh-CN" sz="1400" b="1" dirty="0">
                          <a:latin typeface="微软雅黑" pitchFamily="34" charset="-122"/>
                          <a:ea typeface="微软雅黑" pitchFamily="34" charset="-122"/>
                        </a:endParaRPr>
                      </a:p>
                      <a:p>
                        <a:pPr algn="ctr"/>
                        <a:r>
                          <a:rPr lang="zh-CN" altLang="en-US" sz="1400" b="1" dirty="0">
                            <a:latin typeface="微软雅黑" pitchFamily="34" charset="-122"/>
                            <a:ea typeface="微软雅黑" pitchFamily="34" charset="-122"/>
                          </a:rPr>
                          <a:t>管理建议</a:t>
                        </a:r>
                      </a:p>
                    </p:txBody>
                  </p:sp>
                </p:grpSp>
                <p:sp>
                  <p:nvSpPr>
                    <p:cNvPr id="65" name="AutoShape 1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626855" y="3074631"/>
                      <a:ext cx="1008112" cy="89399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7711"/>
                    </a:solidFill>
                    <a:ln w="38100" algn="ctr">
                      <a:solidFill>
                        <a:srgbClr val="FFFFFF">
                          <a:alpha val="70195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itchFamily="34" charset="-122"/>
                          <a:ea typeface="微软雅黑" pitchFamily="34" charset="-122"/>
                        </a:rPr>
                        <a:t>英国</a:t>
                      </a:r>
                      <a:r>
                        <a:rPr lang="en-US" altLang="zh-CN" sz="1400" b="1" dirty="0">
                          <a:latin typeface="微软雅黑" pitchFamily="34" charset="-122"/>
                          <a:ea typeface="微软雅黑" pitchFamily="34" charset="-122"/>
                        </a:rPr>
                        <a:t>NICE</a:t>
                      </a:r>
                    </a:p>
                    <a:p>
                      <a:pPr algn="ctr"/>
                      <a:r>
                        <a:rPr lang="zh-CN" altLang="en-US" sz="1400" b="1" dirty="0">
                          <a:latin typeface="微软雅黑" pitchFamily="34" charset="-122"/>
                          <a:ea typeface="微软雅黑" pitchFamily="34" charset="-122"/>
                        </a:rPr>
                        <a:t>血脂指南</a:t>
                      </a:r>
                    </a:p>
                  </p:txBody>
                </p:sp>
              </p:grpSp>
              <p:sp>
                <p:nvSpPr>
                  <p:cNvPr id="57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6589603" y="4231621"/>
                    <a:ext cx="1166264" cy="92232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0000"/>
                  </a:solidFill>
                  <a:ln w="38100" algn="ctr">
                    <a:solidFill>
                      <a:srgbClr val="FFFFFF">
                        <a:alpha val="7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400" b="1" dirty="0">
                        <a:latin typeface="微软雅黑" pitchFamily="34" charset="-122"/>
                        <a:ea typeface="微软雅黑" pitchFamily="34" charset="-122"/>
                      </a:rPr>
                      <a:t>中国胆固醇</a:t>
                    </a:r>
                    <a:endParaRPr lang="en-US" altLang="zh-CN" sz="1400" b="1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latin typeface="微软雅黑" pitchFamily="34" charset="-122"/>
                        <a:ea typeface="微软雅黑" pitchFamily="34" charset="-122"/>
                      </a:rPr>
                      <a:t>教育计划</a:t>
                    </a:r>
                    <a:endParaRPr lang="en-US" altLang="zh-CN" sz="1400" b="1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latin typeface="微软雅黑" pitchFamily="34" charset="-122"/>
                        <a:ea typeface="微软雅黑" pitchFamily="34" charset="-122"/>
                      </a:rPr>
                      <a:t>血脂异常防治</a:t>
                    </a:r>
                  </a:p>
                  <a:p>
                    <a:pPr algn="ctr"/>
                    <a:r>
                      <a:rPr lang="zh-CN" altLang="en-US" sz="1400" b="1" dirty="0">
                        <a:latin typeface="微软雅黑" pitchFamily="34" charset="-122"/>
                        <a:ea typeface="微软雅黑" pitchFamily="34" charset="-122"/>
                      </a:rPr>
                      <a:t>专家建议</a:t>
                    </a:r>
                  </a:p>
                </p:txBody>
              </p:sp>
            </p:grpSp>
            <p:sp>
              <p:nvSpPr>
                <p:cNvPr id="53" name="五角星 52"/>
                <p:cNvSpPr/>
                <p:nvPr/>
              </p:nvSpPr>
              <p:spPr bwMode="auto">
                <a:xfrm>
                  <a:off x="7967157" y="2665498"/>
                  <a:ext cx="288032" cy="216024"/>
                </a:xfrm>
                <a:prstGeom prst="star5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000" b="1">
                    <a:latin typeface="Arial" charset="0"/>
                    <a:ea typeface="SimHei" pitchFamily="2" charset="-122"/>
                  </a:endParaRPr>
                </a:p>
              </p:txBody>
            </p:sp>
            <p:sp>
              <p:nvSpPr>
                <p:cNvPr id="51" name="五角星 50"/>
                <p:cNvSpPr/>
                <p:nvPr/>
              </p:nvSpPr>
              <p:spPr bwMode="auto">
                <a:xfrm>
                  <a:off x="6626855" y="2698678"/>
                  <a:ext cx="288032" cy="216024"/>
                </a:xfrm>
                <a:prstGeom prst="star5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000" b="1">
                    <a:latin typeface="Arial" charset="0"/>
                    <a:ea typeface="SimHei" pitchFamily="2" charset="-122"/>
                  </a:endParaRPr>
                </a:p>
              </p:txBody>
            </p:sp>
            <p:sp>
              <p:nvSpPr>
                <p:cNvPr id="56" name="五角星 55"/>
                <p:cNvSpPr/>
                <p:nvPr/>
              </p:nvSpPr>
              <p:spPr bwMode="auto">
                <a:xfrm>
                  <a:off x="8456749" y="5085184"/>
                  <a:ext cx="288032" cy="216024"/>
                </a:xfrm>
                <a:prstGeom prst="star5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000" b="1">
                    <a:latin typeface="Arial" charset="0"/>
                    <a:ea typeface="SimHei" pitchFamily="2" charset="-122"/>
                  </a:endParaRPr>
                </a:p>
              </p:txBody>
            </p:sp>
          </p:grpSp>
        </p:grpSp>
        <p:sp>
          <p:nvSpPr>
            <p:cNvPr id="62" name="AutoShape 15"/>
            <p:cNvSpPr>
              <a:spLocks noChangeArrowheads="1"/>
            </p:cNvSpPr>
            <p:nvPr/>
          </p:nvSpPr>
          <p:spPr bwMode="gray">
            <a:xfrm>
              <a:off x="6598727" y="2770091"/>
              <a:ext cx="1166264" cy="893991"/>
            </a:xfrm>
            <a:prstGeom prst="roundRect">
              <a:avLst>
                <a:gd name="adj" fmla="val 16667"/>
              </a:avLst>
            </a:prstGeom>
            <a:solidFill>
              <a:srgbClr val="FF7711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微软雅黑" pitchFamily="34" charset="-122"/>
                  <a:ea typeface="微软雅黑" pitchFamily="34" charset="-122"/>
                </a:rPr>
                <a:t>ESC/EAS</a:t>
              </a: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血脂</a:t>
              </a:r>
              <a:endParaRPr lang="en-US" altLang="zh-CN" sz="14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异常管理指南</a:t>
              </a:r>
            </a:p>
          </p:txBody>
        </p:sp>
        <p:sp>
          <p:nvSpPr>
            <p:cNvPr id="64" name="五角星 53"/>
            <p:cNvSpPr/>
            <p:nvPr/>
          </p:nvSpPr>
          <p:spPr bwMode="auto">
            <a:xfrm>
              <a:off x="7483195" y="3449666"/>
              <a:ext cx="288032" cy="216024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000" b="1">
                <a:latin typeface="Arial" charset="0"/>
                <a:ea typeface="SimHei" pitchFamily="2" charset="-122"/>
              </a:endParaRPr>
            </a:p>
          </p:txBody>
        </p:sp>
        <p:sp>
          <p:nvSpPr>
            <p:cNvPr id="70" name="AutoShape 16">
              <a:extLst>
                <a:ext uri="{FF2B5EF4-FFF2-40B4-BE49-F238E27FC236}">
                  <a16:creationId xmlns:a16="http://schemas.microsoft.com/office/drawing/2014/main" id="{6AB91A20-6C46-40C0-9EB8-93C8A9970B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21389" y="956528"/>
              <a:ext cx="566602" cy="609765"/>
            </a:xfrm>
            <a:prstGeom prst="diamond">
              <a:avLst/>
            </a:prstGeom>
            <a:solidFill>
              <a:srgbClr val="0A563D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6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1200">
                <a:ea typeface="宋体" pitchFamily="2" charset="-122"/>
              </a:endParaRPr>
            </a:p>
          </p:txBody>
        </p:sp>
        <p:cxnSp>
          <p:nvCxnSpPr>
            <p:cNvPr id="71" name="AutoShape 19">
              <a:extLst>
                <a:ext uri="{FF2B5EF4-FFF2-40B4-BE49-F238E27FC236}">
                  <a16:creationId xmlns:a16="http://schemas.microsoft.com/office/drawing/2014/main" id="{C0F27CD0-2EF2-4B71-923E-D1A47A855B78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7184684" y="1249324"/>
              <a:ext cx="427320" cy="13192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72" name="Text Box 23">
              <a:extLst>
                <a:ext uri="{FF2B5EF4-FFF2-40B4-BE49-F238E27FC236}">
                  <a16:creationId xmlns:a16="http://schemas.microsoft.com/office/drawing/2014/main" id="{55124D07-5F62-4729-BA95-90244260695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80943" y="1133303"/>
              <a:ext cx="665299" cy="28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 dirty="0">
                  <a:solidFill>
                    <a:srgbClr val="FFFFFF"/>
                  </a:solidFill>
                  <a:ea typeface="宋体" pitchFamily="2" charset="-122"/>
                  <a:cs typeface="Arial" pitchFamily="34" charset="0"/>
                </a:rPr>
                <a:t>2018</a:t>
              </a:r>
            </a:p>
          </p:txBody>
        </p:sp>
        <p:sp>
          <p:nvSpPr>
            <p:cNvPr id="73" name="AutoShape 15">
              <a:extLst>
                <a:ext uri="{FF2B5EF4-FFF2-40B4-BE49-F238E27FC236}">
                  <a16:creationId xmlns:a16="http://schemas.microsoft.com/office/drawing/2014/main" id="{F78316E5-857C-4BDE-B5C5-009062053E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83483" y="1655350"/>
              <a:ext cx="1125083" cy="87793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微软雅黑" pitchFamily="34" charset="-122"/>
                  <a:ea typeface="微软雅黑" pitchFamily="34" charset="-122"/>
                </a:rPr>
                <a:t>ACC/AHA</a:t>
              </a: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血胆</a:t>
              </a:r>
              <a:endParaRPr lang="en-US" altLang="zh-CN" sz="14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固醇管理指南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7872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37506" y="1449919"/>
            <a:ext cx="11768447" cy="4297363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最主要目的是为了</a:t>
            </a: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防治心、脑血管疾病</a:t>
            </a: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endParaRPr lang="zh-CN" altLang="en-US" sz="2400" dirty="0">
              <a:latin typeface="+mn-ea"/>
              <a:ea typeface="+mn-ea"/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进行调脂治疗时，将</a:t>
            </a: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降低</a:t>
            </a:r>
            <a:r>
              <a:rPr lang="en-US" altLang="zh-CN" sz="2400" dirty="0">
                <a:solidFill>
                  <a:srgbClr val="FFFF00"/>
                </a:solidFill>
                <a:latin typeface="+mn-ea"/>
                <a:ea typeface="+mn-ea"/>
              </a:rPr>
              <a:t>LDL-C</a:t>
            </a:r>
            <a:r>
              <a:rPr lang="zh-CN" altLang="en-US" sz="2400" dirty="0">
                <a:latin typeface="+mn-ea"/>
                <a:ea typeface="+mn-ea"/>
              </a:rPr>
              <a:t>作为</a:t>
            </a: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首要目标</a:t>
            </a: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根据危险因素对患者进行</a:t>
            </a: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全面评价</a:t>
            </a:r>
            <a:r>
              <a:rPr lang="zh-CN" altLang="en-US" sz="2400" dirty="0">
                <a:latin typeface="+mn-ea"/>
                <a:ea typeface="+mn-ea"/>
              </a:rPr>
              <a:t>，决定治疗措施及血脂的目标水平</a:t>
            </a: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endParaRPr lang="zh-CN" altLang="en-US" sz="2400" dirty="0">
              <a:latin typeface="+mn-ea"/>
              <a:ea typeface="+mn-ea"/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必须坚持控制饮食和改善生活方式</a:t>
            </a: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需要定期地进行调脂疗效和药物不良反应的</a:t>
            </a:r>
            <a:r>
              <a:rPr lang="zh-CN" altLang="en-US" sz="2400" dirty="0">
                <a:solidFill>
                  <a:srgbClr val="FFFF00"/>
                </a:solidFill>
                <a:latin typeface="+mn-ea"/>
                <a:ea typeface="+mn-ea"/>
              </a:rPr>
              <a:t>监测 </a:t>
            </a:r>
            <a:r>
              <a:rPr lang="zh-CN" altLang="en-US" sz="2400" dirty="0">
                <a:solidFill>
                  <a:srgbClr val="CC0000"/>
                </a:solidFill>
                <a:latin typeface="+mn-ea"/>
                <a:ea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86139" y="6441502"/>
            <a:ext cx="4105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ea typeface="黑体" pitchFamily="49" charset="-122"/>
              </a:rPr>
              <a:t>2016</a:t>
            </a:r>
            <a:r>
              <a:rPr lang="zh-CN" altLang="en-US" sz="1400" dirty="0">
                <a:ea typeface="黑体" pitchFamily="49" charset="-122"/>
              </a:rPr>
              <a:t>中国成人血脂异常防治指南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38348" y="428606"/>
            <a:ext cx="7602638" cy="6674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  <a:cs typeface="+mj-cs"/>
              </a:rPr>
              <a:t>血脂异常疾病的治疗原则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0250" y="861441"/>
            <a:ext cx="60325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极高危：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高危：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4.9mmol/L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7.2mmol/L;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糖尿病患者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1.8mmol/L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4.9mmol/L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（或）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3.1mmol/L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7.2mmol/L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且年龄≥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289" y="1828801"/>
            <a:ext cx="9393382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标题 1"/>
          <p:cNvSpPr>
            <a:spLocks noGrp="1"/>
          </p:cNvSpPr>
          <p:nvPr>
            <p:ph type="title"/>
          </p:nvPr>
        </p:nvSpPr>
        <p:spPr>
          <a:xfrm>
            <a:off x="997531" y="145477"/>
            <a:ext cx="6934200" cy="715963"/>
          </a:xfrm>
        </p:spPr>
        <p:txBody>
          <a:bodyPr>
            <a:normAutofit/>
          </a:bodyPr>
          <a:lstStyle/>
          <a:p>
            <a:pPr>
              <a:spcAft>
                <a:spcPct val="350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2016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</a:rPr>
              <a:t>中国血脂指南：危险分层</a:t>
            </a:r>
          </a:p>
        </p:txBody>
      </p:sp>
      <p:sp>
        <p:nvSpPr>
          <p:cNvPr id="14341" name="内容占位符 3"/>
          <p:cNvSpPr txBox="1">
            <a:spLocks/>
          </p:cNvSpPr>
          <p:nvPr/>
        </p:nvSpPr>
        <p:spPr bwMode="auto">
          <a:xfrm>
            <a:off x="766967" y="6348414"/>
            <a:ext cx="91440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ea typeface="宋体" panose="02010600030101010101" pitchFamily="2" charset="-122"/>
              </a:rPr>
              <a:t>2016</a:t>
            </a:r>
            <a:r>
              <a:rPr lang="zh-CN" altLang="en-US" sz="1200" dirty="0">
                <a:ea typeface="宋体" panose="02010600030101010101" pitchFamily="2" charset="-122"/>
              </a:rPr>
              <a:t>年中国成人血脂异常防治指南</a:t>
            </a:r>
            <a:endParaRPr lang="en-US" altLang="zh-CN" sz="12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0419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112DA-19C1-44DB-82D7-B2C80BBF75C5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666976" y="1"/>
            <a:ext cx="7543800" cy="654051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3600" b="1" kern="0" dirty="0">
                <a:latin typeface="宋体" pitchFamily="2" charset="-122"/>
                <a:ea typeface="宋体" pitchFamily="2" charset="-122"/>
                <a:cs typeface="+mj-cs"/>
              </a:rPr>
              <a:t>        主要调脂药物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78016" y="6396039"/>
            <a:ext cx="87899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zh-CN" sz="1200" dirty="0">
                <a:latin typeface="+mn-ea"/>
                <a:cs typeface="Times New Roman" pitchFamily="18" charset="0"/>
              </a:rPr>
              <a:t>1. Isles CG et al. </a:t>
            </a:r>
            <a:r>
              <a:rPr lang="en-US" altLang="zh-CN" sz="1200" i="1" dirty="0">
                <a:latin typeface="+mn-ea"/>
                <a:cs typeface="Times New Roman" pitchFamily="18" charset="0"/>
              </a:rPr>
              <a:t>QJM</a:t>
            </a:r>
            <a:r>
              <a:rPr lang="en-US" altLang="zh-CN" sz="1200" dirty="0">
                <a:latin typeface="+mn-ea"/>
                <a:cs typeface="Times New Roman" pitchFamily="18" charset="0"/>
              </a:rPr>
              <a:t>. 2000;93:567-574. </a:t>
            </a:r>
            <a:br>
              <a:rPr lang="en-US" altLang="zh-CN" sz="1200" dirty="0">
                <a:latin typeface="+mn-ea"/>
                <a:cs typeface="Times New Roman" pitchFamily="18" charset="0"/>
              </a:rPr>
            </a:br>
            <a:r>
              <a:rPr lang="en-US" altLang="zh-CN" sz="1200" dirty="0">
                <a:latin typeface="+mn-ea"/>
                <a:cs typeface="Times New Roman" pitchFamily="18" charset="0"/>
              </a:rPr>
              <a:t>2. Guyton JR. </a:t>
            </a:r>
            <a:r>
              <a:rPr lang="en-US" altLang="zh-CN" sz="1200" i="1" dirty="0">
                <a:latin typeface="+mn-ea"/>
                <a:cs typeface="Times New Roman" pitchFamily="18" charset="0"/>
              </a:rPr>
              <a:t>Expert </a:t>
            </a:r>
            <a:r>
              <a:rPr lang="en-US" altLang="zh-CN" sz="1200" i="1" dirty="0" err="1">
                <a:latin typeface="+mn-ea"/>
                <a:cs typeface="Times New Roman" pitchFamily="18" charset="0"/>
              </a:rPr>
              <a:t>Opin</a:t>
            </a:r>
            <a:r>
              <a:rPr lang="en-US" altLang="zh-CN" sz="1200" i="1" dirty="0">
                <a:latin typeface="+mn-ea"/>
                <a:cs typeface="Times New Roman" pitchFamily="18" charset="0"/>
              </a:rPr>
              <a:t> </a:t>
            </a:r>
            <a:r>
              <a:rPr lang="en-US" altLang="zh-CN" sz="1200" i="1" dirty="0" err="1">
                <a:latin typeface="+mn-ea"/>
                <a:cs typeface="Times New Roman" pitchFamily="18" charset="0"/>
              </a:rPr>
              <a:t>Pharmacother</a:t>
            </a:r>
            <a:r>
              <a:rPr lang="en-US" altLang="zh-CN" sz="1200" dirty="0">
                <a:latin typeface="+mn-ea"/>
                <a:cs typeface="Times New Roman" pitchFamily="18" charset="0"/>
              </a:rPr>
              <a:t>. 2004;5:1385-1398.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96307"/>
              </p:ext>
            </p:extLst>
          </p:nvPr>
        </p:nvGraphicFramePr>
        <p:xfrm>
          <a:off x="415635" y="836713"/>
          <a:ext cx="11530942" cy="56814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2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类别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作用机制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血脂参数变化强度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主要药物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不良事件</a:t>
                      </a:r>
                      <a:r>
                        <a:rPr kumimoji="0" lang="en-US" altLang="zh-CN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评论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LDL-C 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HDL-C 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 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他汀</a:t>
                      </a:r>
                      <a:endParaRPr kumimoji="0" lang="zh-CN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通过抑制体内的胆固醇合成酶（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HMG-</a:t>
                      </a:r>
                      <a:r>
                        <a:rPr kumimoji="0" lang="en-US" altLang="zh-CN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CoA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），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限制胆固醇的合成，并增加肝脏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LDL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受体合成。</a:t>
                      </a:r>
                      <a:endParaRPr kumimoji="0" lang="zh-CN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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力清之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立普妥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可定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舒降之</a:t>
                      </a:r>
                      <a:endParaRPr kumimoji="0" lang="en-US" altLang="ja-JP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耐受性良好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没有非心血管死亡的额外风险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烟酸</a:t>
                      </a:r>
                      <a:endParaRPr kumimoji="0" lang="zh-CN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增强脂蛋白酶的作用，降低血中游离脂肪酸水平，也可抑制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CAMP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形成，降低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的活性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</a:t>
                      </a:r>
                      <a:r>
                        <a:rPr kumimoji="0" lang="en-US" altLang="zh-CN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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乐脂平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脸部潮红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胃肠道不适降低依从性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; 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高血糖症限制它在糖尿病患者上的使用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贝特</a:t>
                      </a:r>
                      <a:endParaRPr kumimoji="0" lang="zh-CN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通过激活过氧化物酶激活型增殖受体（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PPAR）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而增强脂蛋白酶的作用，使血中富含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的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CM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和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VLDL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加速降解。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 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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力平之，诺衡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增加非冠心病死亡的额外风险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树脂</a:t>
                      </a:r>
                      <a:endParaRPr kumimoji="0" lang="zh-CN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阻止胆酸或胆固醇从肠道吸收，促进其从粪便排出，促进胆固醇降解，并可增加肝脏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LDL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受体合成。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消胆胺，降胆宁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降低许多药物吸收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不方便使用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; 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口感差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胆固醇吸收抑制剂</a:t>
                      </a:r>
                      <a:endParaRPr kumimoji="0" lang="zh-CN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主要阻断胆固醇的外源性吸收途径。它通过作用于胆固醇转运蛋白抑制肠道内胆固醇的吸收。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effectLst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effectLst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依折麦布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头痛、恶心、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CK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、转氨酶升高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通常是和他汀联合应用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PCSK9</a:t>
                      </a:r>
                      <a:endParaRPr kumimoji="0" lang="zh-CN" altLang="en-US" sz="180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抑制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PCSK9(</a:t>
                      </a: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前蛋白转化酶枯草杆菌蛋白酶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altLang="zh-CN" sz="14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kexin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）的化合物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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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</a:t>
                      </a:r>
                      <a:endParaRPr kumimoji="0" lang="zh-CN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Repatha</a:t>
                      </a: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en-US" altLang="zh-CN" sz="14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Praluent</a:t>
                      </a:r>
                      <a:endParaRPr kumimoji="0" lang="en-US" altLang="ja-JP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主要为注射部位不良反应和神经认知障碍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价格贵，注射使用不方便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557170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200" b="1" dirty="0"/>
              <a:t>一个</a:t>
            </a:r>
            <a:r>
              <a:rPr lang="zh-CN" altLang="en-US" sz="3200" b="1" dirty="0"/>
              <a:t>小问题</a:t>
            </a:r>
            <a:r>
              <a:rPr kumimoji="1" lang="ja-JP" altLang="en-US" sz="3200" b="1" dirty="0"/>
              <a:t>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/>
              <a:t>什么是“三高”</a:t>
            </a:r>
            <a:r>
              <a:rPr lang="ja-JP" altLang="en-US" sz="5400" dirty="0"/>
              <a:t>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0805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2538" y="1499610"/>
            <a:ext cx="1004652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证据最充分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从1994年至今，他汀类药物积累了丰富的临床研究证据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降胆固醇疗效最强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具有对血管的保护作用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可以预防冠心病、中风的发生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Arial" pitchFamily="34" charset="0"/>
                <a:cs typeface="Arial" pitchFamily="34" charset="0"/>
              </a:rPr>
              <a:t>可以延长寿命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0121" y="214290"/>
            <a:ext cx="7315200" cy="857251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  为什么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选择他汀类药物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867</TotalTime>
  <Words>1285</Words>
  <Application>Microsoft Office PowerPoint</Application>
  <PresentationFormat>ワイド画面</PresentationFormat>
  <Paragraphs>233</Paragraphs>
  <Slides>19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8" baseType="lpstr">
      <vt:lpstr>HGPｺﾞｼｯｸE</vt:lpstr>
      <vt:lpstr>맑은 고딕</vt:lpstr>
      <vt:lpstr>微软雅黑</vt:lpstr>
      <vt:lpstr>MS PGothic</vt:lpstr>
      <vt:lpstr>MS PGothic</vt:lpstr>
      <vt:lpstr>新細明體</vt:lpstr>
      <vt:lpstr>黑体</vt:lpstr>
      <vt:lpstr>黑体</vt:lpstr>
      <vt:lpstr>宋体</vt:lpstr>
      <vt:lpstr>メイリオ</vt:lpstr>
      <vt:lpstr>Arial</vt:lpstr>
      <vt:lpstr>Calibri</vt:lpstr>
      <vt:lpstr>Century Gothic</vt:lpstr>
      <vt:lpstr>Symbol</vt:lpstr>
      <vt:lpstr>Times New Roman</vt:lpstr>
      <vt:lpstr>Verdana</vt:lpstr>
      <vt:lpstr>Wingdings</vt:lpstr>
      <vt:lpstr>Wingdings 3</vt:lpstr>
      <vt:lpstr>イオン</vt:lpstr>
      <vt:lpstr>血脂异常的治疗</vt:lpstr>
      <vt:lpstr>一个小问题・・・</vt:lpstr>
      <vt:lpstr>中国心血管病报告（2015）： 心脑血管病出院患者以缺血性心脏病和脑梗死为主</vt:lpstr>
      <vt:lpstr>PowerPoint プレゼンテーション</vt:lpstr>
      <vt:lpstr>PowerPoint プレゼンテーション</vt:lpstr>
      <vt:lpstr>2016中国血脂指南：危险分层</vt:lpstr>
      <vt:lpstr>PowerPoint プレゼンテーション</vt:lpstr>
      <vt:lpstr>一个小问题・・・</vt:lpstr>
      <vt:lpstr>  为什么选择他汀类药物</vt:lpstr>
      <vt:lpstr>他汀类药物对冠心病、中风的预防</vt:lpstr>
      <vt:lpstr>PowerPoint プレゼンテーション</vt:lpstr>
      <vt:lpstr>PowerPoint プレゼンテーション</vt:lpstr>
      <vt:lpstr>PowerPoint プレゼンテーション</vt:lpstr>
      <vt:lpstr>中国血脂指南他汀类药物治疗的剂量强度</vt:lpstr>
      <vt:lpstr>欧洲指南中推荐他汀的降幅</vt:lpstr>
      <vt:lpstr>他汀类药物常见不良反应</vt:lpstr>
      <vt:lpstr>他汀严重不良反应与大剂量或药物合用密切相关</vt:lpstr>
      <vt:lpstr>结  论</vt:lpstr>
      <vt:lpstr>迈开腿，管住嘴！  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コレステロールについて</dc:title>
  <dc:creator>E903085</dc:creator>
  <cp:lastModifiedBy>情報通信課</cp:lastModifiedBy>
  <cp:revision>41</cp:revision>
  <dcterms:created xsi:type="dcterms:W3CDTF">2021-05-14T01:13:47Z</dcterms:created>
  <dcterms:modified xsi:type="dcterms:W3CDTF">2021-11-12T07:23:57Z</dcterms:modified>
</cp:coreProperties>
</file>