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87" r:id="rId3"/>
    <p:sldId id="294" r:id="rId4"/>
    <p:sldId id="288" r:id="rId5"/>
    <p:sldId id="289" r:id="rId6"/>
    <p:sldId id="257" r:id="rId7"/>
    <p:sldId id="258" r:id="rId8"/>
    <p:sldId id="263" r:id="rId9"/>
    <p:sldId id="297" r:id="rId10"/>
    <p:sldId id="290" r:id="rId11"/>
    <p:sldId id="266" r:id="rId12"/>
    <p:sldId id="275" r:id="rId13"/>
    <p:sldId id="276" r:id="rId14"/>
    <p:sldId id="267" r:id="rId15"/>
    <p:sldId id="291" r:id="rId16"/>
    <p:sldId id="268" r:id="rId17"/>
    <p:sldId id="278" r:id="rId18"/>
    <p:sldId id="269" r:id="rId19"/>
    <p:sldId id="280" r:id="rId20"/>
    <p:sldId id="270" r:id="rId21"/>
    <p:sldId id="298" r:id="rId22"/>
    <p:sldId id="271" r:id="rId23"/>
    <p:sldId id="272" r:id="rId24"/>
    <p:sldId id="273" r:id="rId25"/>
    <p:sldId id="274" r:id="rId26"/>
    <p:sldId id="282" r:id="rId27"/>
    <p:sldId id="29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0160" autoAdjust="0"/>
  </p:normalViewPr>
  <p:slideViewPr>
    <p:cSldViewPr snapToGrid="0">
      <p:cViewPr varScale="1">
        <p:scale>
          <a:sx n="70" d="100"/>
          <a:sy n="70" d="100"/>
        </p:scale>
        <p:origin x="11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8B4DF-EA2C-4FBA-BAE6-3FCAE21CB28E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AE266-D20C-4C85-BE71-DDBB0F2F9C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E266-D20C-4C85-BE71-DDBB0F2F9CB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38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9A7BD-5367-41C6-9FD4-438D2CAC445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85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E266-D20C-4C85-BE71-DDBB0F2F9CB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04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E266-D20C-4C85-BE71-DDBB0F2F9C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E266-D20C-4C85-BE71-DDBB0F2F9CB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E266-D20C-4C85-BE71-DDBB0F2F9CB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37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AE266-D20C-4C85-BE71-DDBB0F2F9CB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44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482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79871" y="1956618"/>
            <a:ext cx="9792929" cy="1572065"/>
          </a:xfrm>
        </p:spPr>
        <p:txBody>
          <a:bodyPr/>
          <a:lstStyle/>
          <a:p>
            <a:pPr algn="ctr"/>
            <a:r>
              <a:rPr lang="zh-CN" altLang="en-US" sz="6600" b="1" dirty="0">
                <a:latin typeface="+mj-ea"/>
              </a:rPr>
              <a:t>胆固醇是什么？</a:t>
            </a:r>
            <a:endParaRPr kumimoji="1" lang="ja-JP" altLang="en-US" sz="66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577784" y="5034116"/>
            <a:ext cx="2200456" cy="604684"/>
          </a:xfrm>
        </p:spPr>
        <p:txBody>
          <a:bodyPr>
            <a:normAutofit/>
          </a:bodyPr>
          <a:lstStyle/>
          <a:p>
            <a:r>
              <a:rPr kumimoji="1" lang="zh-CN" altLang="en-US" sz="3200" dirty="0">
                <a:latin typeface="+mn-ea"/>
                <a:ea typeface="+mn-ea"/>
              </a:rPr>
              <a:t>增田裕志</a:t>
            </a:r>
            <a:endParaRPr kumimoji="1" lang="ja-JP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76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3944"/>
          </a:xfrm>
        </p:spPr>
        <p:txBody>
          <a:bodyPr/>
          <a:lstStyle/>
          <a:p>
            <a:r>
              <a:rPr kumimoji="1" lang="zh-CN" altLang="en-US" b="1" dirty="0">
                <a:latin typeface="+mj-ea"/>
              </a:rPr>
              <a:t>因此</a:t>
            </a:r>
            <a:r>
              <a:rPr lang="zh-CN" altLang="en-US" b="1" dirty="0">
                <a:latin typeface="+mj-ea"/>
              </a:rPr>
              <a:t>，没有胆固醇也不健康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68252" cy="2677933"/>
          </a:xfrm>
        </p:spPr>
        <p:txBody>
          <a:bodyPr>
            <a:normAutofit/>
          </a:bodyPr>
          <a:lstStyle/>
          <a:p>
            <a:r>
              <a:rPr kumimoji="1" lang="zh-CN" altLang="en-US" sz="3200" dirty="0">
                <a:latin typeface="+mn-ea"/>
                <a:ea typeface="+mn-ea"/>
              </a:rPr>
              <a:t>我在学习中文的过程中，学到过“加油”一词。不加油的话，就没有动力，也就没办法努力。我想如果身体没有胆固醇也是这个道理吧</a:t>
            </a:r>
            <a:r>
              <a:rPr kumimoji="1" lang="zh-CN" altLang="en-US" sz="3600" dirty="0">
                <a:latin typeface="+mn-ea"/>
                <a:ea typeface="+mn-ea"/>
              </a:rPr>
              <a:t>。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92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宋体 (标题)"/>
              </a:rPr>
              <a:t>LDL</a:t>
            </a:r>
            <a:r>
              <a:rPr lang="ja-JP" altLang="en-US" b="1" dirty="0">
                <a:latin typeface="宋体 (标题)"/>
              </a:rPr>
              <a:t>・</a:t>
            </a:r>
            <a:r>
              <a:rPr lang="en-US" altLang="ja-JP" b="1" dirty="0">
                <a:latin typeface="宋体 (标题)"/>
              </a:rPr>
              <a:t>HDL</a:t>
            </a:r>
            <a:r>
              <a:rPr lang="zh-CN" altLang="en-US" b="1" dirty="0">
                <a:latin typeface="宋体 (标题)"/>
              </a:rPr>
              <a:t>的真面目是？</a:t>
            </a:r>
            <a:r>
              <a:rPr lang="en-US" altLang="ja-JP" b="1" dirty="0">
                <a:latin typeface="宋体 (标题)"/>
              </a:rPr>
              <a:t/>
            </a:r>
            <a:br>
              <a:rPr lang="en-US" altLang="ja-JP" b="1" dirty="0">
                <a:latin typeface="宋体 (标题)"/>
              </a:rPr>
            </a:br>
            <a:endParaRPr lang="ja-JP" altLang="ja-JP" b="1" dirty="0">
              <a:latin typeface="宋体 (标题)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latin typeface="+mn-ea"/>
                <a:ea typeface="+mn-ea"/>
              </a:rPr>
              <a:t>说到胆固醇，经常会听到“</a:t>
            </a:r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胆固醇”“</a:t>
            </a:r>
            <a:r>
              <a:rPr lang="en-US" altLang="zh-CN" sz="3200" dirty="0">
                <a:latin typeface="+mn-ea"/>
                <a:ea typeface="+mn-ea"/>
              </a:rPr>
              <a:t>HDL</a:t>
            </a:r>
            <a:r>
              <a:rPr lang="zh-CN" altLang="en-US" sz="3200" dirty="0">
                <a:latin typeface="+mn-ea"/>
                <a:ea typeface="+mn-ea"/>
              </a:rPr>
              <a:t>胆固醇” ，那么这个</a:t>
            </a:r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、</a:t>
            </a:r>
            <a:r>
              <a:rPr lang="en-US" altLang="zh-CN" sz="3200" dirty="0">
                <a:latin typeface="+mn-ea"/>
                <a:ea typeface="+mn-ea"/>
              </a:rPr>
              <a:t>HDL</a:t>
            </a:r>
            <a:r>
              <a:rPr lang="zh-CN" altLang="en-US" sz="3200" dirty="0">
                <a:latin typeface="+mn-ea"/>
                <a:ea typeface="+mn-ea"/>
              </a:rPr>
              <a:t>到底是什么呢？</a:t>
            </a:r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08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宋体 (标题)"/>
              </a:rPr>
              <a:t>LDL·HDL</a:t>
            </a:r>
            <a:r>
              <a:rPr lang="zh-CN" altLang="en-US" b="1" dirty="0">
                <a:latin typeface="宋体 (标题)"/>
              </a:rPr>
              <a:t>是运送胆固醇的“交通工具”</a:t>
            </a:r>
            <a:r>
              <a:rPr lang="ja-JP" altLang="ja-JP" sz="3600" dirty="0"/>
              <a:t/>
            </a:r>
            <a:br>
              <a:rPr lang="ja-JP" altLang="ja-JP" sz="3600" dirty="0"/>
            </a:br>
            <a:endParaRPr lang="ja-JP" altLang="ja-JP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2955" y="1853248"/>
            <a:ext cx="11493910" cy="4872017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胆固醇是疏水性的，不能溶于水。也就是说，胆固醇不能溶解在血液中流向全身。因此胆固醇和中性脂肪被特殊蛋白质和磷脂（含有磷酸的复合类脂体的总称）包裹住，类似胶囊一样融入血液运送到全身。这个胶囊状的物质叫做“脂蛋白”。</a:t>
            </a:r>
            <a:endParaRPr lang="ja-JP" altLang="ja-JP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脂蛋白根据其比重和大小分为几种。</a:t>
            </a:r>
            <a:r>
              <a:rPr lang="en-US" altLang="zh-CN" sz="3200" dirty="0">
                <a:latin typeface="+mn-ea"/>
                <a:ea typeface="+mn-ea"/>
              </a:rPr>
              <a:t>LDL-C</a:t>
            </a:r>
            <a:r>
              <a:rPr lang="zh-CN" altLang="en-US" sz="3200" dirty="0">
                <a:latin typeface="+mn-ea"/>
                <a:ea typeface="+mn-ea"/>
              </a:rPr>
              <a:t>和</a:t>
            </a:r>
            <a:r>
              <a:rPr lang="en-US" altLang="zh-CN" sz="3200" dirty="0">
                <a:latin typeface="+mn-ea"/>
                <a:ea typeface="+mn-ea"/>
              </a:rPr>
              <a:t>HDL-C</a:t>
            </a:r>
            <a:r>
              <a:rPr lang="zh-CN" altLang="en-US" sz="3200" dirty="0">
                <a:latin typeface="+mn-ea"/>
                <a:ea typeface="+mn-ea"/>
              </a:rPr>
              <a:t>也是脂蛋白的一种，</a:t>
            </a:r>
            <a:r>
              <a:rPr lang="en-US" altLang="zh-CN" sz="3200" dirty="0">
                <a:latin typeface="+mn-ea"/>
                <a:ea typeface="+mn-ea"/>
              </a:rPr>
              <a:t>LDL-C</a:t>
            </a:r>
            <a:r>
              <a:rPr lang="zh-CN" altLang="en-US" sz="3200" dirty="0">
                <a:latin typeface="+mn-ea"/>
                <a:ea typeface="+mn-ea"/>
              </a:rPr>
              <a:t>中的胆固醇被称为</a:t>
            </a:r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胆固醇，</a:t>
            </a:r>
            <a:r>
              <a:rPr lang="en-US" altLang="zh-CN" sz="3200" dirty="0">
                <a:latin typeface="+mn-ea"/>
                <a:ea typeface="+mn-ea"/>
              </a:rPr>
              <a:t>HDL-C</a:t>
            </a:r>
            <a:r>
              <a:rPr lang="zh-CN" altLang="en-US" sz="3200" dirty="0">
                <a:latin typeface="+mn-ea"/>
                <a:ea typeface="+mn-ea"/>
              </a:rPr>
              <a:t>中的胆固醇被称为</a:t>
            </a:r>
            <a:r>
              <a:rPr lang="en-US" altLang="zh-CN" sz="3200" dirty="0">
                <a:latin typeface="+mn-ea"/>
                <a:ea typeface="+mn-ea"/>
              </a:rPr>
              <a:t>HDL</a:t>
            </a:r>
            <a:r>
              <a:rPr lang="zh-CN" altLang="en-US" sz="3200" dirty="0">
                <a:latin typeface="+mn-ea"/>
                <a:ea typeface="+mn-ea"/>
              </a:rPr>
              <a:t>胆固醇。</a:t>
            </a:r>
            <a:endParaRPr lang="ja-JP" altLang="ja-JP" sz="3200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678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76577"/>
          </a:xfrm>
        </p:spPr>
        <p:txBody>
          <a:bodyPr/>
          <a:lstStyle/>
          <a:p>
            <a:r>
              <a:rPr lang="en-US" altLang="zh-CN" b="1" dirty="0">
                <a:latin typeface="宋体 (标题)"/>
              </a:rPr>
              <a:t>LDL·HDL</a:t>
            </a:r>
            <a:r>
              <a:rPr lang="zh-CN" altLang="en-US" b="1" dirty="0">
                <a:latin typeface="宋体 (标题)"/>
              </a:rPr>
              <a:t>是运送胆固醇的“交通工具”</a:t>
            </a:r>
            <a:r>
              <a:rPr lang="ja-JP" altLang="ja-JP" sz="3600" dirty="0"/>
              <a:t/>
            </a:r>
            <a:br>
              <a:rPr lang="ja-JP" altLang="ja-JP" sz="3600" dirty="0"/>
            </a:br>
            <a:endParaRPr lang="ja-JP" altLang="ja-JP" sz="3600" dirty="0"/>
          </a:p>
        </p:txBody>
      </p:sp>
      <p:pic>
        <p:nvPicPr>
          <p:cNvPr id="4" name="コンテンツ プレースホルダー 3" descr="コレステロールは乗り物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813" y="1852613"/>
            <a:ext cx="5413374" cy="487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76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693"/>
          </a:xfrm>
        </p:spPr>
        <p:txBody>
          <a:bodyPr/>
          <a:lstStyle/>
          <a:p>
            <a:r>
              <a:rPr lang="en-US" altLang="zh-CN" b="1" dirty="0">
                <a:latin typeface="宋体 (标题)"/>
              </a:rPr>
              <a:t>LDL</a:t>
            </a:r>
            <a:r>
              <a:rPr lang="zh-CN" altLang="en-US" b="1" dirty="0">
                <a:latin typeface="宋体 (标题)"/>
              </a:rPr>
              <a:t>和 </a:t>
            </a:r>
            <a:r>
              <a:rPr lang="en-US" altLang="zh-CN" b="1" dirty="0">
                <a:latin typeface="宋体 (标题)"/>
              </a:rPr>
              <a:t>HDL</a:t>
            </a:r>
            <a:r>
              <a:rPr lang="zh-CN" altLang="en-US" b="1" dirty="0">
                <a:latin typeface="宋体 (标题)"/>
              </a:rPr>
              <a:t>的作用区别</a:t>
            </a:r>
            <a:endParaRPr lang="ja-JP" altLang="ja-JP" b="1" dirty="0">
              <a:latin typeface="宋体 (标题)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3312" y="2052918"/>
            <a:ext cx="9259888" cy="4195481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主要是将肝脏中产生的胆固醇运送到全身，起到了“</a:t>
            </a:r>
            <a:r>
              <a:rPr lang="zh-CN" altLang="en-US" sz="3600" dirty="0">
                <a:latin typeface="+mn-ea"/>
                <a:ea typeface="+mn-ea"/>
              </a:rPr>
              <a:t>运输卡车</a:t>
            </a:r>
            <a:r>
              <a:rPr lang="zh-CN" altLang="en-US" sz="3200" dirty="0">
                <a:latin typeface="+mn-ea"/>
                <a:ea typeface="+mn-ea"/>
              </a:rPr>
              <a:t>”的作用。另一方面，</a:t>
            </a:r>
            <a:r>
              <a:rPr lang="en-US" altLang="zh-CN" sz="3600" dirty="0">
                <a:latin typeface="+mn-ea"/>
                <a:ea typeface="+mn-ea"/>
              </a:rPr>
              <a:t>HDL</a:t>
            </a:r>
            <a:r>
              <a:rPr lang="zh-CN" altLang="en-US" sz="3200" dirty="0">
                <a:latin typeface="+mn-ea"/>
                <a:ea typeface="+mn-ea"/>
              </a:rPr>
              <a:t>将多余胆固醇运回肝脏，起到了“</a:t>
            </a:r>
            <a:r>
              <a:rPr lang="zh-CN" altLang="en-US" sz="3600" dirty="0">
                <a:latin typeface="+mn-ea"/>
                <a:ea typeface="+mn-ea"/>
              </a:rPr>
              <a:t>清扫卡车</a:t>
            </a:r>
            <a:r>
              <a:rPr lang="zh-CN" altLang="en-US" sz="3200" dirty="0">
                <a:latin typeface="+mn-ea"/>
                <a:ea typeface="+mn-ea"/>
              </a:rPr>
              <a:t>”的作用。无论哪一种，都承担着在人体内不停传送重要营养元素</a:t>
            </a:r>
            <a:r>
              <a:rPr lang="en-US" altLang="zh-CN" sz="3200" dirty="0">
                <a:latin typeface="+mn-ea"/>
                <a:ea typeface="+mn-ea"/>
              </a:rPr>
              <a:t>—</a:t>
            </a:r>
            <a:r>
              <a:rPr lang="zh-CN" altLang="en-US" sz="3200" dirty="0">
                <a:latin typeface="+mn-ea"/>
                <a:ea typeface="+mn-ea"/>
              </a:rPr>
              <a:t>胆固醇的重要作用。</a:t>
            </a:r>
            <a:endParaRPr lang="ja-JP" altLang="ja-JP" sz="3200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447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4438"/>
          </a:xfrm>
        </p:spPr>
        <p:txBody>
          <a:bodyPr/>
          <a:lstStyle/>
          <a:p>
            <a:r>
              <a:rPr lang="zh-CN" altLang="en-US" dirty="0">
                <a:latin typeface="+mj-ea"/>
              </a:rPr>
              <a:t>问题①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06682" y="2008644"/>
            <a:ext cx="8946541" cy="2712513"/>
          </a:xfrm>
        </p:spPr>
        <p:txBody>
          <a:bodyPr>
            <a:normAutofit/>
          </a:bodyPr>
          <a:lstStyle/>
          <a:p>
            <a:r>
              <a:rPr kumimoji="1" lang="zh-CN" altLang="en-US" sz="3200" dirty="0">
                <a:latin typeface="+mn-ea"/>
                <a:ea typeface="+mn-ea"/>
              </a:rPr>
              <a:t>当</a:t>
            </a:r>
            <a:r>
              <a:rPr kumimoji="1" lang="en-US" altLang="ja-JP" sz="3200" dirty="0">
                <a:latin typeface="+mn-ea"/>
                <a:ea typeface="+mn-ea"/>
              </a:rPr>
              <a:t>LDL</a:t>
            </a:r>
            <a:r>
              <a:rPr kumimoji="1" lang="zh-CN" altLang="en-US" sz="3200" dirty="0">
                <a:latin typeface="+mn-ea"/>
                <a:ea typeface="+mn-ea"/>
              </a:rPr>
              <a:t>胆固醇比标准值高，</a:t>
            </a:r>
            <a:r>
              <a:rPr kumimoji="1" lang="en-US" altLang="zh-CN" sz="3200" dirty="0">
                <a:latin typeface="+mn-ea"/>
                <a:ea typeface="+mn-ea"/>
              </a:rPr>
              <a:t>HDL</a:t>
            </a:r>
            <a:r>
              <a:rPr kumimoji="1" lang="zh-CN" altLang="en-US" sz="3200" dirty="0">
                <a:latin typeface="+mn-ea"/>
                <a:ea typeface="+mn-ea"/>
              </a:rPr>
              <a:t>胆固醇比标准值低，血液中的胆固醇会出现怎样的变化？</a:t>
            </a:r>
            <a:endParaRPr kumimoji="1" lang="en-US" altLang="zh-CN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5094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6700"/>
          </a:xfrm>
        </p:spPr>
        <p:txBody>
          <a:bodyPr/>
          <a:lstStyle/>
          <a:p>
            <a:r>
              <a:rPr lang="zh-CN" altLang="en-US" b="1" dirty="0">
                <a:latin typeface="宋体 (标题)"/>
              </a:rPr>
              <a:t>为什么胆固醇会成为问题？</a:t>
            </a:r>
            <a:endParaRPr lang="ja-JP" altLang="ja-JP" b="1" dirty="0">
              <a:latin typeface="宋体 (标题)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6112" y="1845426"/>
            <a:ext cx="10891954" cy="4402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latin typeface="+mn-ea"/>
                <a:ea typeface="+mn-ea"/>
              </a:rPr>
              <a:t>☆</a:t>
            </a:r>
            <a:r>
              <a:rPr lang="zh-CN" altLang="en-US" sz="3200" dirty="0">
                <a:latin typeface="+mn-ea"/>
                <a:ea typeface="+mn-ea"/>
              </a:rPr>
              <a:t>胆固醇数值与动脉硬化的进展有很大关系</a:t>
            </a:r>
            <a:endParaRPr lang="ja-JP" altLang="ja-JP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体内胆固醇的总量是由</a:t>
            </a:r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b="1" dirty="0">
                <a:latin typeface="+mn-ea"/>
                <a:ea typeface="+mn-ea"/>
              </a:rPr>
              <a:t>供给和</a:t>
            </a:r>
            <a:r>
              <a:rPr lang="en-US" altLang="zh-CN" sz="3200" b="1" dirty="0">
                <a:latin typeface="+mn-ea"/>
                <a:ea typeface="+mn-ea"/>
              </a:rPr>
              <a:t>HDL</a:t>
            </a:r>
            <a:r>
              <a:rPr lang="zh-CN" altLang="en-US" sz="3200" b="1" dirty="0">
                <a:latin typeface="+mn-ea"/>
                <a:ea typeface="+mn-ea"/>
              </a:rPr>
              <a:t>回收</a:t>
            </a:r>
            <a:r>
              <a:rPr lang="zh-CN" altLang="en-US" sz="3200" dirty="0">
                <a:latin typeface="+mn-ea"/>
                <a:ea typeface="+mn-ea"/>
              </a:rPr>
              <a:t>的平衡搭建的。但根据饮食和体质的不同，</a:t>
            </a:r>
            <a:r>
              <a:rPr lang="zh-CN" altLang="en-US" sz="3200" u="sng" dirty="0">
                <a:latin typeface="+mn-ea"/>
                <a:ea typeface="+mn-ea"/>
              </a:rPr>
              <a:t>如果供给作用的</a:t>
            </a:r>
            <a:r>
              <a:rPr lang="en-US" altLang="zh-CN" sz="3200" u="sng" dirty="0">
                <a:latin typeface="+mn-ea"/>
                <a:ea typeface="+mn-ea"/>
              </a:rPr>
              <a:t>LDL</a:t>
            </a:r>
            <a:r>
              <a:rPr lang="zh-CN" altLang="en-US" sz="3200" u="sng" dirty="0">
                <a:latin typeface="+mn-ea"/>
                <a:ea typeface="+mn-ea"/>
              </a:rPr>
              <a:t>胆固醇过多，回收作用的</a:t>
            </a:r>
            <a:r>
              <a:rPr lang="en-US" altLang="zh-CN" sz="3200" u="sng" dirty="0">
                <a:latin typeface="+mn-ea"/>
                <a:ea typeface="+mn-ea"/>
              </a:rPr>
              <a:t>HDL</a:t>
            </a:r>
            <a:r>
              <a:rPr lang="zh-CN" altLang="en-US" sz="3200" u="sng" dirty="0">
                <a:latin typeface="+mn-ea"/>
                <a:ea typeface="+mn-ea"/>
              </a:rPr>
              <a:t>胆固醇过少，两者的平衡就会被打破。</a:t>
            </a:r>
            <a:r>
              <a:rPr lang="zh-CN" altLang="en-US" sz="3200" dirty="0">
                <a:latin typeface="+mn-ea"/>
                <a:ea typeface="+mn-ea"/>
              </a:rPr>
              <a:t>胆固醇在血管内堆积会损伤血管，这就是血管内侧狭窄的原因。</a:t>
            </a:r>
            <a:endParaRPr lang="ja-JP" altLang="ja-JP" sz="3200" dirty="0">
              <a:latin typeface="+mn-ea"/>
              <a:ea typeface="+mn-ea"/>
            </a:endParaRPr>
          </a:p>
          <a:p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胆固醇被称为“坏胆固醇”，</a:t>
            </a:r>
            <a:r>
              <a:rPr lang="en-US" altLang="zh-CN" sz="3200" dirty="0">
                <a:latin typeface="+mn-ea"/>
                <a:ea typeface="+mn-ea"/>
              </a:rPr>
              <a:t>HDL</a:t>
            </a:r>
            <a:r>
              <a:rPr lang="zh-CN" altLang="en-US" sz="3200" dirty="0">
                <a:latin typeface="+mn-ea"/>
                <a:ea typeface="+mn-ea"/>
              </a:rPr>
              <a:t>胆固醇被称为“好胆固醇”，因为上述两者作用由此得名。</a:t>
            </a:r>
            <a:endParaRPr lang="ja-JP" altLang="ja-JP" sz="3200" dirty="0">
              <a:latin typeface="+mn-ea"/>
              <a:ea typeface="+mn-ea"/>
            </a:endParaRPr>
          </a:p>
          <a:p>
            <a:endParaRPr kumimoji="1" lang="ja-JP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325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4067"/>
          </a:xfrm>
        </p:spPr>
        <p:txBody>
          <a:bodyPr/>
          <a:lstStyle/>
          <a:p>
            <a:r>
              <a:rPr lang="zh-CN" altLang="en-US" b="1" dirty="0">
                <a:latin typeface="宋体 (标题)"/>
              </a:rPr>
              <a:t>为什么胆固醇会成为问题？</a:t>
            </a:r>
            <a:endParaRPr lang="ja-JP" altLang="ja-JP" b="1" dirty="0">
              <a:latin typeface="宋体 (标题)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35001" cy="4195481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胆固醇喜欢钻进血管壁。如果</a:t>
            </a:r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胆固醇囤积，血管壁上就会出现硬块，血管的内侧会越来越窄。</a:t>
            </a:r>
            <a:endParaRPr lang="ja-JP" altLang="ja-JP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血管变硬、变脆的状态被称为动脉硬化，进一步恶化就会引起心绞痛、心肌梗塞、脑梗塞等重大疾病。</a:t>
            </a:r>
            <a:endParaRPr lang="ja-JP" altLang="ja-JP" sz="3200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7367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如果胆固醇总量超过标准值，就会出现“血脂异常症”</a:t>
            </a:r>
            <a:endParaRPr lang="ja-JP" altLang="ja-JP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3312" y="2052918"/>
            <a:ext cx="9898985" cy="419548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血液中的</a:t>
            </a:r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胆固醇过多、或者</a:t>
            </a:r>
            <a:r>
              <a:rPr lang="en-US" altLang="zh-CN" sz="3200" dirty="0">
                <a:latin typeface="+mn-ea"/>
                <a:ea typeface="+mn-ea"/>
              </a:rPr>
              <a:t>HDL</a:t>
            </a:r>
            <a:r>
              <a:rPr lang="zh-CN" altLang="en-US" sz="3200" dirty="0">
                <a:latin typeface="+mn-ea"/>
                <a:ea typeface="+mn-ea"/>
              </a:rPr>
              <a:t>胆固醇过少的状态可以视为动脉硬化的信号。另外，与胆固醇一样作为血脂之一的中性脂肪（三甘油酯：</a:t>
            </a:r>
            <a:r>
              <a:rPr lang="en-US" altLang="zh-CN" sz="3200" dirty="0">
                <a:latin typeface="+mn-ea"/>
                <a:ea typeface="+mn-ea"/>
              </a:rPr>
              <a:t>TG</a:t>
            </a:r>
            <a:r>
              <a:rPr lang="zh-CN" altLang="en-US" sz="3200" dirty="0">
                <a:latin typeface="+mn-ea"/>
                <a:ea typeface="+mn-ea"/>
              </a:rPr>
              <a:t>），据说其过多也会增加动脉硬化的风险。</a:t>
            </a:r>
            <a:endParaRPr lang="ja-JP" altLang="ja-JP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想要了解自己胆固醇和中性脂肪的数值，可以做个血液检查。血液检查项目中的“</a:t>
            </a:r>
            <a:r>
              <a:rPr lang="en-US" altLang="zh-CN" sz="3200" dirty="0">
                <a:latin typeface="+mn-ea"/>
                <a:ea typeface="+mn-ea"/>
              </a:rPr>
              <a:t>LDL”“HDL”“TG”</a:t>
            </a:r>
            <a:r>
              <a:rPr lang="zh-CN" altLang="en-US" sz="3200" dirty="0">
                <a:latin typeface="+mn-ea"/>
                <a:ea typeface="+mn-ea"/>
              </a:rPr>
              <a:t>的缩略语就是上述这些。</a:t>
            </a:r>
            <a:endParaRPr lang="ja-JP" altLang="ja-JP" sz="3200" dirty="0">
              <a:latin typeface="+mn-ea"/>
              <a:ea typeface="+mn-ea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851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如果胆固醇总量超过标准值的话，就是“血脂异常症”</a:t>
            </a:r>
            <a:endParaRPr lang="ja-JP" altLang="ja-JP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0606" y="1853248"/>
            <a:ext cx="11041626" cy="439515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在日本动脉硬化学会中，规定了</a:t>
            </a:r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胆固醇、</a:t>
            </a:r>
            <a:r>
              <a:rPr lang="en-US" altLang="zh-CN" sz="3200" dirty="0">
                <a:latin typeface="+mn-ea"/>
                <a:ea typeface="+mn-ea"/>
              </a:rPr>
              <a:t>HDL</a:t>
            </a:r>
            <a:r>
              <a:rPr lang="zh-CN" altLang="en-US" sz="3200" dirty="0">
                <a:latin typeface="+mn-ea"/>
                <a:ea typeface="+mn-ea"/>
              </a:rPr>
              <a:t>胆固醇、中性脂肪的标准值，如果哪一个偏离了标准值，就会被诊断为“血脂异常症”。</a:t>
            </a:r>
            <a:r>
              <a:rPr lang="zh-CN" altLang="en-US" sz="3200" u="sng" dirty="0">
                <a:latin typeface="+mn-ea"/>
                <a:ea typeface="+mn-ea"/>
              </a:rPr>
              <a:t>尤其是</a:t>
            </a:r>
            <a:r>
              <a:rPr lang="en-US" altLang="zh-CN" sz="3200" u="sng" dirty="0">
                <a:latin typeface="+mn-ea"/>
                <a:ea typeface="+mn-ea"/>
              </a:rPr>
              <a:t>LDL</a:t>
            </a:r>
            <a:r>
              <a:rPr lang="zh-CN" altLang="en-US" sz="3200" u="sng" dirty="0">
                <a:latin typeface="+mn-ea"/>
                <a:ea typeface="+mn-ea"/>
              </a:rPr>
              <a:t>胆固醇和中性脂肪偏高人群，动脉硬化风险较大，</a:t>
            </a:r>
            <a:r>
              <a:rPr lang="zh-CN" altLang="en-US" sz="3200" dirty="0">
                <a:latin typeface="+mn-ea"/>
                <a:ea typeface="+mn-ea"/>
              </a:rPr>
              <a:t>所以大家要仔细确认自己的健康诊断报告和血液检查的结果。</a:t>
            </a:r>
            <a:endParaRPr lang="ja-JP" altLang="ja-JP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另外，近年来所有种类的胆固醇的合计值，即总胆固醇值减去</a:t>
            </a:r>
            <a:r>
              <a:rPr lang="en-US" altLang="zh-CN" sz="3200" dirty="0">
                <a:latin typeface="+mn-ea"/>
                <a:ea typeface="+mn-ea"/>
              </a:rPr>
              <a:t>HDL</a:t>
            </a:r>
            <a:r>
              <a:rPr lang="zh-CN" altLang="en-US" sz="3200" dirty="0">
                <a:latin typeface="+mn-ea"/>
                <a:ea typeface="+mn-ea"/>
              </a:rPr>
              <a:t>胆固醇值的“</a:t>
            </a:r>
            <a:r>
              <a:rPr lang="en-US" altLang="zh-CN" sz="3200" dirty="0">
                <a:latin typeface="+mn-ea"/>
                <a:ea typeface="+mn-ea"/>
              </a:rPr>
              <a:t>Non-HDL</a:t>
            </a:r>
            <a:r>
              <a:rPr lang="zh-CN" altLang="en-US" sz="3200" dirty="0">
                <a:latin typeface="+mn-ea"/>
                <a:ea typeface="+mn-ea"/>
              </a:rPr>
              <a:t>胆固醇”数值，常常被用于判断动脉硬化风险的依据。</a:t>
            </a:r>
            <a:endParaRPr lang="ja-JP" altLang="ja-JP" sz="3200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277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703514" y="2948644"/>
          <a:ext cx="8424935" cy="3792725"/>
        </p:xfrm>
        <a:graphic>
          <a:graphicData uri="http://schemas.openxmlformats.org/drawingml/2006/table">
            <a:tbl>
              <a:tblPr/>
              <a:tblGrid>
                <a:gridCol w="1662518">
                  <a:extLst>
                    <a:ext uri="{9D8B030D-6E8A-4147-A177-3AD203B41FA5}">
                      <a16:colId xmlns:a16="http://schemas.microsoft.com/office/drawing/2014/main" val="2088794562"/>
                    </a:ext>
                  </a:extLst>
                </a:gridCol>
                <a:gridCol w="1123324">
                  <a:extLst>
                    <a:ext uri="{9D8B030D-6E8A-4147-A177-3AD203B41FA5}">
                      <a16:colId xmlns:a16="http://schemas.microsoft.com/office/drawing/2014/main" val="4172227883"/>
                    </a:ext>
                  </a:extLst>
                </a:gridCol>
                <a:gridCol w="977293">
                  <a:extLst>
                    <a:ext uri="{9D8B030D-6E8A-4147-A177-3AD203B41FA5}">
                      <a16:colId xmlns:a16="http://schemas.microsoft.com/office/drawing/2014/main" val="274670062"/>
                    </a:ext>
                  </a:extLst>
                </a:gridCol>
                <a:gridCol w="1426623">
                  <a:extLst>
                    <a:ext uri="{9D8B030D-6E8A-4147-A177-3AD203B41FA5}">
                      <a16:colId xmlns:a16="http://schemas.microsoft.com/office/drawing/2014/main" val="769173568"/>
                    </a:ext>
                  </a:extLst>
                </a:gridCol>
                <a:gridCol w="988526">
                  <a:extLst>
                    <a:ext uri="{9D8B030D-6E8A-4147-A177-3AD203B41FA5}">
                      <a16:colId xmlns:a16="http://schemas.microsoft.com/office/drawing/2014/main" val="1437707886"/>
                    </a:ext>
                  </a:extLst>
                </a:gridCol>
                <a:gridCol w="412425">
                  <a:extLst>
                    <a:ext uri="{9D8B030D-6E8A-4147-A177-3AD203B41FA5}">
                      <a16:colId xmlns:a16="http://schemas.microsoft.com/office/drawing/2014/main" val="471412545"/>
                    </a:ext>
                  </a:extLst>
                </a:gridCol>
                <a:gridCol w="1834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242"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dist" fontAlgn="b"/>
                      <a:r>
                        <a:rPr lang="zh-CN" altLang="en-US" sz="28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简历</a:t>
                      </a:r>
                      <a:endParaRPr lang="ja-JP" altLang="en-US" sz="2800" b="0" i="0" u="none" strike="noStrike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114855"/>
                  </a:ext>
                </a:extLst>
              </a:tr>
              <a:tr h="277870"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88148"/>
                  </a:ext>
                </a:extLst>
              </a:tr>
              <a:tr h="455016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姓名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増田　裕志</a:t>
                      </a:r>
                      <a:r>
                        <a:rPr lang="ja-JP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MASUDA　YUJI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出生年月日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1967</a:t>
                      </a:r>
                      <a:r>
                        <a:rPr lang="ja-JP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ja-JP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ja-JP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r>
                        <a:rPr lang="en-US" altLang="ja-JP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17</a:t>
                      </a:r>
                      <a:r>
                        <a:rPr lang="ja-JP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日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207320"/>
                  </a:ext>
                </a:extLst>
              </a:tr>
              <a:tr h="22750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国籍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日本国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出生地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大阪府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性別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663774"/>
                  </a:ext>
                </a:extLst>
              </a:tr>
              <a:tr h="227507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　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所属部门</a:t>
                      </a:r>
                      <a:endParaRPr lang="ja-JP" altLang="en-US" sz="1200" b="0" i="0" u="none" strike="noStrike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业务</a:t>
                      </a:r>
                      <a:r>
                        <a:rPr lang="ja-JP" altLang="en-US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内容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720603"/>
                  </a:ext>
                </a:extLst>
              </a:tr>
              <a:tr h="32632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1990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兴和制药</a:t>
                      </a:r>
                      <a:r>
                        <a:rPr lang="zh-TW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大阪分社 新药部四课</a:t>
                      </a:r>
                      <a:endParaRPr lang="zh-TW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医药代表</a:t>
                      </a:r>
                      <a:endParaRPr lang="ja-JP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48087"/>
                  </a:ext>
                </a:extLst>
              </a:tr>
              <a:tr h="25370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1999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兴和新药大阪分社京都销售所新药课</a:t>
                      </a:r>
                      <a:endParaRPr lang="zh-TW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医药代表</a:t>
                      </a:r>
                      <a:endParaRPr lang="ja-JP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68161"/>
                  </a:ext>
                </a:extLst>
              </a:tr>
              <a:tr h="22750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2004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兴和大阪分社 京都销售所一课</a:t>
                      </a:r>
                      <a:r>
                        <a:rPr lang="zh-TW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医药代表</a:t>
                      </a:r>
                      <a:endParaRPr lang="ja-JP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18094"/>
                  </a:ext>
                </a:extLst>
              </a:tr>
              <a:tr h="22750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2006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创药京都分社 富山销售所</a:t>
                      </a:r>
                      <a:endParaRPr lang="zh-TW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所长</a:t>
                      </a:r>
                      <a:endParaRPr lang="en-US" altLang="zh-CN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185668"/>
                  </a:ext>
                </a:extLst>
              </a:tr>
              <a:tr h="22750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2010</a:t>
                      </a:r>
                      <a:r>
                        <a:rPr lang="ja-JP" altLang="en-US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ja-JP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lang="ja-JP" altLang="en-US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创药名古屋销售一部</a:t>
                      </a:r>
                      <a:endParaRPr lang="zh-TW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部长</a:t>
                      </a:r>
                      <a:endParaRPr lang="ja-JP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86938"/>
                  </a:ext>
                </a:extLst>
              </a:tr>
              <a:tr h="22750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2012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创药仙台分社销售二部</a:t>
                      </a:r>
                      <a:endParaRPr lang="zh-TW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部长</a:t>
                      </a:r>
                      <a:endParaRPr lang="ja-JP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109002"/>
                  </a:ext>
                </a:extLst>
              </a:tr>
              <a:tr h="22750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2015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创药仙台分社 青森销售所</a:t>
                      </a:r>
                      <a:endParaRPr lang="zh-TW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兼所长</a:t>
                      </a:r>
                      <a:endParaRPr lang="ja-JP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334257"/>
                  </a:ext>
                </a:extLst>
              </a:tr>
              <a:tr h="22750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2016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ja-JP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r>
                        <a:rPr lang="ja-JP" altLang="en-US" sz="1200" b="0" i="0" u="none" strike="noStrike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创药中四国分社</a:t>
                      </a:r>
                      <a:endParaRPr lang="ja-JP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分店店长</a:t>
                      </a:r>
                      <a:endParaRPr lang="ja-JP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006069"/>
                  </a:ext>
                </a:extLst>
              </a:tr>
              <a:tr h="22750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2017</a:t>
                      </a:r>
                      <a:r>
                        <a:rPr lang="ja-JP" altLang="en-US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lang="en-US" altLang="ja-JP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r>
                        <a:rPr lang="ja-JP" altLang="en-US" sz="1200" b="0" i="0" u="none" strike="noStrike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创药海外统括本部 上海</a:t>
                      </a:r>
                      <a:endParaRPr lang="zh-TW" alt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747541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2" y="321278"/>
            <a:ext cx="2304256" cy="288032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439815" y="886541"/>
            <a:ext cx="63168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+mn-ea"/>
              </a:rPr>
              <a:t>我在兴和从事医药销售已有</a:t>
            </a:r>
            <a:r>
              <a:rPr lang="en-US" altLang="ja-JP" sz="3200" b="1" dirty="0">
                <a:solidFill>
                  <a:srgbClr val="FF0000"/>
                </a:solidFill>
                <a:latin typeface="+mn-ea"/>
              </a:rPr>
              <a:t>31</a:t>
            </a:r>
            <a:r>
              <a:rPr lang="ja-JP" altLang="en-US" sz="3200" b="1" dirty="0">
                <a:solidFill>
                  <a:srgbClr val="FF0000"/>
                </a:solidFill>
                <a:latin typeface="+mn-ea"/>
              </a:rPr>
              <a:t>年</a:t>
            </a:r>
            <a:endParaRPr lang="en-US" altLang="ja-JP" sz="3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我的爱好：跑步、书法、画画、打羽毛球</a:t>
            </a:r>
            <a:r>
              <a:rPr lang="en-US" altLang="zh-CN" sz="3200" b="1" dirty="0">
                <a:solidFill>
                  <a:schemeClr val="bg1"/>
                </a:solidFill>
                <a:latin typeface="+mn-ea"/>
              </a:rPr>
              <a:t>&amp;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乒乓球、钓鱼等</a:t>
            </a:r>
            <a:endParaRPr lang="en-US" altLang="ja-JP" sz="3200" b="1" dirty="0">
              <a:solidFill>
                <a:schemeClr val="bg1"/>
              </a:solidFill>
              <a:latin typeface="+mn-ea"/>
            </a:endParaRPr>
          </a:p>
          <a:p>
            <a:endParaRPr lang="ja-JP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863752" y="44625"/>
            <a:ext cx="6120680" cy="5064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zh-CN" altLang="en-US" sz="4000" b="1" dirty="0">
                <a:latin typeface="+mj-ea"/>
              </a:rPr>
              <a:t>自我介绍</a:t>
            </a:r>
          </a:p>
        </p:txBody>
      </p:sp>
    </p:spTree>
    <p:extLst>
      <p:ext uri="{BB962C8B-B14F-4D97-AF65-F5344CB8AC3E}">
        <p14:creationId xmlns:p14="http://schemas.microsoft.com/office/powerpoint/2010/main" val="151859464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794674" cy="1400530"/>
          </a:xfrm>
        </p:spPr>
        <p:txBody>
          <a:bodyPr/>
          <a:lstStyle/>
          <a:p>
            <a:r>
              <a:rPr lang="zh-CN" altLang="en-US" b="1" dirty="0">
                <a:latin typeface="+mj-ea"/>
              </a:rPr>
              <a:t>血脂异常的诊断基准（使用空腹时采血的数据）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4647" y="2052918"/>
            <a:ext cx="10706793" cy="4195481"/>
          </a:xfrm>
        </p:spPr>
        <p:txBody>
          <a:bodyPr>
            <a:normAutofit/>
          </a:bodyPr>
          <a:lstStyle/>
          <a:p>
            <a:pPr lvl="0"/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胆固醇（不良胆固醇）</a:t>
            </a:r>
            <a:r>
              <a:rPr lang="en-US" altLang="zh-CN" sz="3200" dirty="0">
                <a:latin typeface="+mn-ea"/>
                <a:ea typeface="+mn-ea"/>
              </a:rPr>
              <a:t>…… 140mg/dL</a:t>
            </a:r>
            <a:r>
              <a:rPr lang="zh-CN" altLang="en-US" sz="3200" dirty="0">
                <a:latin typeface="+mn-ea"/>
                <a:ea typeface="+mn-ea"/>
              </a:rPr>
              <a:t>以上</a:t>
            </a:r>
            <a:endParaRPr lang="ja-JP" altLang="ja-JP" sz="3200" dirty="0">
              <a:latin typeface="+mn-ea"/>
              <a:ea typeface="+mn-ea"/>
            </a:endParaRPr>
          </a:p>
          <a:p>
            <a:pPr lvl="0"/>
            <a:r>
              <a:rPr lang="en-US" altLang="zh-CN" sz="3200" dirty="0">
                <a:latin typeface="+mn-ea"/>
                <a:ea typeface="+mn-ea"/>
              </a:rPr>
              <a:t>HDL</a:t>
            </a:r>
            <a:r>
              <a:rPr lang="zh-CN" altLang="en-US" sz="3200" dirty="0">
                <a:latin typeface="+mn-ea"/>
                <a:ea typeface="+mn-ea"/>
              </a:rPr>
              <a:t>胆固醇（有益胆固醇）</a:t>
            </a:r>
            <a:r>
              <a:rPr lang="en-US" altLang="zh-CN" sz="3200" dirty="0">
                <a:latin typeface="+mn-ea"/>
                <a:ea typeface="+mn-ea"/>
              </a:rPr>
              <a:t>…… 40mg/dL</a:t>
            </a:r>
            <a:r>
              <a:rPr lang="zh-CN" altLang="en-US" sz="3200" dirty="0">
                <a:latin typeface="+mn-ea"/>
                <a:ea typeface="+mn-ea"/>
              </a:rPr>
              <a:t>以下</a:t>
            </a:r>
            <a:endParaRPr lang="en-US" altLang="zh-CN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甘油三酯（中性脂肪）</a:t>
            </a:r>
            <a:r>
              <a:rPr lang="en-US" altLang="zh-CN" sz="3200" dirty="0">
                <a:latin typeface="+mn-ea"/>
                <a:ea typeface="+mn-ea"/>
              </a:rPr>
              <a:t>……150mg/dl</a:t>
            </a:r>
            <a:r>
              <a:rPr lang="zh-CN" altLang="en-US" sz="3200" dirty="0">
                <a:latin typeface="+mn-ea"/>
                <a:ea typeface="+mn-ea"/>
              </a:rPr>
              <a:t>以上</a:t>
            </a:r>
            <a:endParaRPr lang="en-US" altLang="zh-CN" sz="3200" dirty="0">
              <a:latin typeface="+mn-ea"/>
              <a:ea typeface="+mn-ea"/>
            </a:endParaRPr>
          </a:p>
          <a:p>
            <a:r>
              <a:rPr lang="en-US" altLang="zh-CN" sz="3200" dirty="0">
                <a:latin typeface="+mn-ea"/>
                <a:ea typeface="+mn-ea"/>
              </a:rPr>
              <a:t>Non-HDL</a:t>
            </a:r>
            <a:r>
              <a:rPr lang="zh-CN" altLang="en-US" sz="3200" dirty="0">
                <a:latin typeface="+mn-ea"/>
                <a:ea typeface="+mn-ea"/>
              </a:rPr>
              <a:t>胆固醇</a:t>
            </a:r>
            <a:r>
              <a:rPr lang="en-US" altLang="zh-CN" sz="3200" dirty="0">
                <a:latin typeface="+mn-ea"/>
                <a:ea typeface="+mn-ea"/>
              </a:rPr>
              <a:t>* ……170mg/dl</a:t>
            </a:r>
            <a:r>
              <a:rPr lang="zh-CN" altLang="en-US" sz="3200" dirty="0">
                <a:latin typeface="+mn-ea"/>
                <a:ea typeface="+mn-ea"/>
              </a:rPr>
              <a:t>以上</a:t>
            </a:r>
            <a:endParaRPr lang="ja-JP" altLang="ja-JP" sz="3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ja-JP" sz="3200" dirty="0">
                <a:latin typeface="+mn-ea"/>
                <a:ea typeface="+mn-ea"/>
              </a:rPr>
              <a:t>＊</a:t>
            </a:r>
            <a:r>
              <a:rPr lang="en-US" altLang="zh-CN" sz="3200" dirty="0">
                <a:latin typeface="+mn-ea"/>
                <a:ea typeface="+mn-ea"/>
              </a:rPr>
              <a:t>Non-HDL</a:t>
            </a:r>
            <a:r>
              <a:rPr lang="zh-CN" altLang="en-US" sz="3200" dirty="0">
                <a:latin typeface="+mn-ea"/>
                <a:ea typeface="+mn-ea"/>
              </a:rPr>
              <a:t>胆固醇＝总胆固醇－</a:t>
            </a:r>
            <a:r>
              <a:rPr lang="en-US" altLang="zh-CN" sz="3200" dirty="0">
                <a:latin typeface="+mn-ea"/>
                <a:ea typeface="+mn-ea"/>
              </a:rPr>
              <a:t>HDL</a:t>
            </a:r>
            <a:r>
              <a:rPr lang="zh-CN" altLang="en-US" sz="3200" dirty="0">
                <a:latin typeface="+mn-ea"/>
                <a:ea typeface="+mn-ea"/>
              </a:rPr>
              <a:t>胆固醇</a:t>
            </a:r>
            <a:br>
              <a:rPr lang="zh-CN" altLang="en-US" sz="3200" dirty="0">
                <a:latin typeface="+mn-ea"/>
                <a:ea typeface="+mn-ea"/>
              </a:rPr>
            </a:br>
            <a:r>
              <a:rPr lang="en-US" altLang="zh-CN" sz="3200" dirty="0">
                <a:latin typeface="+mn-ea"/>
                <a:ea typeface="+mn-ea"/>
              </a:rPr>
              <a:t>(</a:t>
            </a:r>
            <a:r>
              <a:rPr lang="zh-CN" altLang="en-US" sz="3200" dirty="0">
                <a:latin typeface="+mn-ea"/>
                <a:ea typeface="+mn-ea"/>
              </a:rPr>
              <a:t>日本动脉硬化学会</a:t>
            </a:r>
            <a:r>
              <a:rPr lang="en-US" altLang="zh-CN" sz="3200" dirty="0">
                <a:latin typeface="+mn-ea"/>
                <a:ea typeface="+mn-ea"/>
              </a:rPr>
              <a:t>《</a:t>
            </a:r>
            <a:r>
              <a:rPr lang="zh-CN" altLang="en-US" sz="3200" dirty="0">
                <a:latin typeface="+mn-ea"/>
                <a:ea typeface="+mn-ea"/>
              </a:rPr>
              <a:t>动脉硬化性疾病预防指南</a:t>
            </a:r>
            <a:r>
              <a:rPr lang="en-US" altLang="zh-CN" sz="3200" dirty="0">
                <a:latin typeface="+mn-ea"/>
                <a:ea typeface="+mn-ea"/>
              </a:rPr>
              <a:t>2017</a:t>
            </a:r>
            <a:r>
              <a:rPr lang="zh-CN" altLang="en-US" sz="3200" dirty="0">
                <a:latin typeface="+mn-ea"/>
                <a:ea typeface="+mn-ea"/>
              </a:rPr>
              <a:t>年版</a:t>
            </a:r>
            <a:r>
              <a:rPr lang="en-US" altLang="zh-CN" sz="3200" dirty="0">
                <a:latin typeface="+mn-ea"/>
                <a:ea typeface="+mn-ea"/>
              </a:rPr>
              <a:t>》</a:t>
            </a:r>
            <a:r>
              <a:rPr lang="zh-CN" altLang="en-US" sz="3200" dirty="0">
                <a:latin typeface="+mn-ea"/>
                <a:ea typeface="+mn-ea"/>
              </a:rPr>
              <a:t>）</a:t>
            </a:r>
            <a:endParaRPr lang="ja-JP" altLang="ja-JP" sz="3200" dirty="0">
              <a:latin typeface="+mn-ea"/>
              <a:ea typeface="+mn-ea"/>
            </a:endParaRPr>
          </a:p>
          <a:p>
            <a:endParaRPr kumimoji="1" lang="ja-JP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9058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390934"/>
            <a:ext cx="9053943" cy="696461"/>
          </a:xfrm>
        </p:spPr>
        <p:txBody>
          <a:bodyPr/>
          <a:lstStyle/>
          <a:p>
            <a:r>
              <a:rPr kumimoji="1" lang="en-US" altLang="ja-JP" dirty="0"/>
              <a:t>M</a:t>
            </a:r>
            <a:r>
              <a:rPr kumimoji="1" lang="ja-JP" altLang="en-US" dirty="0"/>
              <a:t>先生的情況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13" y="1413590"/>
            <a:ext cx="8947150" cy="2977787"/>
          </a:xfrm>
        </p:spPr>
      </p:pic>
      <p:sp>
        <p:nvSpPr>
          <p:cNvPr id="5" name="正方形/長方形 4"/>
          <p:cNvSpPr/>
          <p:nvPr/>
        </p:nvSpPr>
        <p:spPr>
          <a:xfrm>
            <a:off x="1103313" y="4909925"/>
            <a:ext cx="80406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+mn-ea"/>
              </a:rPr>
              <a:t>Non-HDL</a:t>
            </a:r>
            <a:r>
              <a:rPr lang="zh-CN" altLang="en-US" sz="3200" dirty="0">
                <a:latin typeface="+mn-ea"/>
              </a:rPr>
              <a:t>胆固醇＝总胆固醇－</a:t>
            </a:r>
            <a:r>
              <a:rPr lang="en-US" altLang="zh-CN" sz="3200" dirty="0">
                <a:latin typeface="+mn-ea"/>
              </a:rPr>
              <a:t>HDL</a:t>
            </a:r>
            <a:r>
              <a:rPr lang="zh-CN" altLang="en-US" sz="3200" dirty="0">
                <a:latin typeface="+mn-ea"/>
              </a:rPr>
              <a:t>胆固醇</a:t>
            </a:r>
            <a:endParaRPr lang="en-US" altLang="zh-CN" sz="3200" dirty="0">
              <a:latin typeface="+mn-ea"/>
            </a:endParaRPr>
          </a:p>
          <a:p>
            <a:r>
              <a:rPr lang="en-US" altLang="zh-CN" sz="3200" dirty="0">
                <a:latin typeface="+mn-ea"/>
              </a:rPr>
              <a:t>          175=223-48</a:t>
            </a:r>
          </a:p>
          <a:p>
            <a:r>
              <a:rPr lang="zh-CN" altLang="en-US" dirty="0">
                <a:latin typeface="+mn-ea"/>
              </a:rPr>
              <a:t/>
            </a:r>
            <a:br>
              <a:rPr lang="zh-CN" altLang="en-US" dirty="0">
                <a:latin typeface="+mn-ea"/>
              </a:rPr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4458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需要改善胆固醇值吗？</a:t>
            </a:r>
            <a:endParaRPr lang="ja-JP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7588" y="1671484"/>
            <a:ext cx="10835148" cy="4576915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胆固醇值变高的原因除了遗传等先天原因以外，闭经后的女性随着女性荷尔蒙的减少，胆固醇值容易变高。这些都是自己无法调控的。如果超过了标准值，建议尽早就医。</a:t>
            </a:r>
            <a:endParaRPr lang="ja-JP" altLang="ja-JP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因为饮食、运动等生活习惯造成的胆固醇值变高，可以从今天开始，重新审视饮食习惯和运动习惯，努力戒烟进行改善。</a:t>
            </a:r>
            <a:endParaRPr lang="ja-JP" altLang="ja-JP" sz="3200" dirty="0">
              <a:latin typeface="+mn-ea"/>
              <a:ea typeface="+mn-ea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4235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0322"/>
          </a:xfrm>
        </p:spPr>
        <p:txBody>
          <a:bodyPr/>
          <a:lstStyle/>
          <a:p>
            <a:r>
              <a:rPr lang="zh-CN" altLang="en-US" b="1" dirty="0"/>
              <a:t>为什么不能吸烟？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4293" y="1919914"/>
            <a:ext cx="8946541" cy="419548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众所周知，香烟中所含的一氧化碳和烟碱会增加</a:t>
            </a:r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胆固醇。尼古丁除了有促进肝脏合成中性脂肪的作用外，还有增加</a:t>
            </a:r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胆固醇、减少</a:t>
            </a:r>
            <a:r>
              <a:rPr lang="en-US" altLang="zh-CN" sz="3200" dirty="0">
                <a:latin typeface="+mn-ea"/>
                <a:ea typeface="+mn-ea"/>
              </a:rPr>
              <a:t>HDL</a:t>
            </a:r>
            <a:r>
              <a:rPr lang="zh-CN" altLang="en-US" sz="3200" dirty="0">
                <a:latin typeface="+mn-ea"/>
                <a:ea typeface="+mn-ea"/>
              </a:rPr>
              <a:t>胆固醇的作用。一氧化碳在体内增加“活性氧”，导致</a:t>
            </a:r>
            <a:r>
              <a:rPr lang="en-US" altLang="zh-CN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胆固醇氧化，更容易进入血管壁。</a:t>
            </a:r>
            <a:endParaRPr lang="ja-JP" altLang="ja-JP" sz="3200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1266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071"/>
          </a:xfrm>
        </p:spPr>
        <p:txBody>
          <a:bodyPr/>
          <a:lstStyle/>
          <a:p>
            <a:r>
              <a:rPr lang="zh-CN" altLang="en-US" b="1" dirty="0"/>
              <a:t>控制胆固醇增高的饮食要点</a:t>
            </a:r>
            <a:endParaRPr lang="ja-JP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3312" y="2052918"/>
            <a:ext cx="9446701" cy="419548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食物中的胆固醇会使血液中的胆固醇上升。因此请尽量少食用鸡蛋、鱼卵、内脏等富含胆固醇的食品。</a:t>
            </a:r>
            <a:endParaRPr lang="ja-JP" altLang="ja-JP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众所周知，肥肉、黄油等食物中含有大量“饱和脂肪酸”，饱和脂肪酸会进一步增加胆固醇。要避免摄入含有大量饱和脂肪酸的食品，多摄取含不饱和脂肪酸的食物。</a:t>
            </a:r>
            <a:endParaRPr lang="ja-JP" altLang="ja-JP" sz="3200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5965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5047" y="76399"/>
            <a:ext cx="10019114" cy="1400530"/>
          </a:xfrm>
        </p:spPr>
        <p:txBody>
          <a:bodyPr/>
          <a:lstStyle/>
          <a:p>
            <a:r>
              <a:rPr lang="zh-CN" altLang="en-US" b="1" dirty="0">
                <a:latin typeface="+mj-ea"/>
              </a:rPr>
              <a:t>胆固醇值异常人群，请确认下述各项后，重新审视自己的生活习惯</a:t>
            </a:r>
            <a:endParaRPr lang="ja-JP" altLang="ja-JP" b="1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5047" y="1359243"/>
            <a:ext cx="11210304" cy="3576948"/>
          </a:xfrm>
        </p:spPr>
        <p:txBody>
          <a:bodyPr>
            <a:noAutofit/>
          </a:bodyPr>
          <a:lstStyle/>
          <a:p>
            <a:r>
              <a:rPr lang="ja-JP" altLang="en-US" sz="2800" dirty="0">
                <a:latin typeface="+mn-ea"/>
              </a:rPr>
              <a:t>高</a:t>
            </a:r>
            <a:r>
              <a:rPr lang="en-US" altLang="ja-JP" sz="2800" dirty="0">
                <a:latin typeface="+mn-ea"/>
              </a:rPr>
              <a:t>LDL</a:t>
            </a:r>
            <a:r>
              <a:rPr lang="zh-CN" altLang="en-US" sz="2800" dirty="0">
                <a:latin typeface="+mn-ea"/>
              </a:rPr>
              <a:t>胆固醇人群</a:t>
            </a: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zh-CN" altLang="en-US" sz="2800" dirty="0">
                <a:latin typeface="+mn-ea"/>
                <a:ea typeface="+mn-ea"/>
              </a:rPr>
              <a:t>控制摄入含胆固醇以及饱和脂肪酸较多的食物，避免摄入含反式脂</a:t>
            </a:r>
            <a:endParaRPr lang="en-US" altLang="zh-CN" sz="2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zh-CN" altLang="en-US" sz="2800" dirty="0">
                <a:latin typeface="+mn-ea"/>
                <a:ea typeface="+mn-ea"/>
              </a:rPr>
              <a:t>肪酸的点心（人造黄油、曲奇等）、和快速加工食品。多摄取膳食纤</a:t>
            </a:r>
            <a:endParaRPr lang="en-US" altLang="zh-CN" sz="2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800" dirty="0">
                <a:latin typeface="+mn-ea"/>
                <a:ea typeface="+mn-ea"/>
              </a:rPr>
              <a:t>　</a:t>
            </a:r>
            <a:r>
              <a:rPr lang="zh-CN" altLang="en-US" sz="2800" dirty="0">
                <a:latin typeface="+mn-ea"/>
                <a:ea typeface="+mn-ea"/>
              </a:rPr>
              <a:t>维丰富（海藻、豆类、蘑菇类等）的食品。</a:t>
            </a:r>
            <a:endParaRPr lang="ja-JP" altLang="en-US" sz="2800" dirty="0">
              <a:latin typeface="+mn-ea"/>
              <a:ea typeface="+mn-ea"/>
            </a:endParaRPr>
          </a:p>
          <a:p>
            <a:r>
              <a:rPr lang="zh-CN" altLang="en-US" sz="2800" dirty="0">
                <a:latin typeface="+mn-ea"/>
                <a:ea typeface="+mn-ea"/>
              </a:rPr>
              <a:t>低</a:t>
            </a:r>
            <a:r>
              <a:rPr lang="en-US" altLang="ja-JP" sz="2800" dirty="0">
                <a:latin typeface="+mn-ea"/>
                <a:ea typeface="+mn-ea"/>
              </a:rPr>
              <a:t>HDL</a:t>
            </a:r>
            <a:r>
              <a:rPr lang="zh-CN" altLang="en-US" sz="2800" dirty="0">
                <a:latin typeface="+mn-ea"/>
                <a:ea typeface="+mn-ea"/>
              </a:rPr>
              <a:t>胆固醇人群</a:t>
            </a:r>
            <a:endParaRPr lang="en-US" altLang="ja-JP" sz="2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2800" dirty="0">
                <a:latin typeface="+mn-ea"/>
                <a:ea typeface="+mn-ea"/>
              </a:rPr>
              <a:t>  除了注重均衡饮食以外，生活习惯也有较大影响，因此需要</a:t>
            </a:r>
            <a:endParaRPr lang="en-US" altLang="zh-CN" sz="2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2800" dirty="0">
                <a:latin typeface="+mn-ea"/>
                <a:ea typeface="+mn-ea"/>
              </a:rPr>
              <a:t>  </a:t>
            </a:r>
            <a:r>
              <a:rPr lang="zh-CN" altLang="en-US" sz="2800" dirty="0">
                <a:latin typeface="+mn-ea"/>
                <a:ea typeface="+mn-ea"/>
              </a:rPr>
              <a:t>多运动以维持适当体重以及不吸烟。</a:t>
            </a:r>
            <a:endParaRPr lang="ja-JP" altLang="ja-JP" sz="2800" dirty="0">
              <a:latin typeface="+mn-ea"/>
              <a:ea typeface="+mn-ea"/>
            </a:endParaRPr>
          </a:p>
          <a:p>
            <a:r>
              <a:rPr lang="zh-CN" altLang="en-US" sz="2800" dirty="0">
                <a:latin typeface="+mn-ea"/>
                <a:ea typeface="+mn-ea"/>
              </a:rPr>
              <a:t>中性脂肪高的人群</a:t>
            </a:r>
            <a:endParaRPr lang="ja-JP" altLang="ja-JP" sz="2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2800" dirty="0">
                <a:latin typeface="+mn-ea"/>
                <a:ea typeface="+mn-ea"/>
              </a:rPr>
              <a:t>  控制甜品、果汁、酒精摄入。少吃含反式脂肪酸的食品，</a:t>
            </a:r>
            <a:endParaRPr lang="en-US" altLang="zh-CN" sz="2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CN" sz="2800" dirty="0">
                <a:latin typeface="+mn-ea"/>
                <a:ea typeface="+mn-ea"/>
              </a:rPr>
              <a:t>  </a:t>
            </a:r>
            <a:r>
              <a:rPr lang="zh-CN" altLang="en-US" sz="2800" dirty="0">
                <a:latin typeface="+mn-ea"/>
                <a:ea typeface="+mn-ea"/>
              </a:rPr>
              <a:t>多食用富含不饱和脂肪酸的鱼类（沙丁鱼、青花鱼等）。</a:t>
            </a:r>
            <a:endParaRPr lang="ja-JP" altLang="ja-JP" sz="2800" dirty="0">
              <a:latin typeface="+mn-ea"/>
              <a:ea typeface="+mn-ea"/>
            </a:endParaRPr>
          </a:p>
          <a:p>
            <a:endParaRPr kumimoji="1" lang="ja-JP" altLang="en-US" sz="3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321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593" y="452718"/>
            <a:ext cx="9901084" cy="972959"/>
          </a:xfrm>
        </p:spPr>
        <p:txBody>
          <a:bodyPr/>
          <a:lstStyle/>
          <a:p>
            <a:r>
              <a:rPr lang="zh-CN" altLang="en-US" b="1" dirty="0">
                <a:latin typeface="宋体 (标题)"/>
              </a:rPr>
              <a:t>适量运动</a:t>
            </a:r>
            <a:endParaRPr lang="ja-JP" altLang="ja-JP" dirty="0">
              <a:latin typeface="宋体 (标题)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0942" y="1661652"/>
            <a:ext cx="9901084" cy="495054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一天进行</a:t>
            </a:r>
            <a:r>
              <a:rPr lang="en-US" altLang="zh-CN" sz="3200" dirty="0">
                <a:latin typeface="+mn-ea"/>
                <a:ea typeface="+mn-ea"/>
              </a:rPr>
              <a:t>30</a:t>
            </a:r>
            <a:r>
              <a:rPr lang="zh-CN" altLang="en-US" sz="3200" dirty="0">
                <a:latin typeface="+mn-ea"/>
                <a:ea typeface="+mn-ea"/>
              </a:rPr>
              <a:t>分钟以上的步行或慢跑等有氧运动，如果一周能坚持运动</a:t>
            </a:r>
            <a:r>
              <a:rPr lang="en-US" altLang="zh-CN" sz="3200" dirty="0">
                <a:latin typeface="+mn-ea"/>
                <a:ea typeface="+mn-ea"/>
              </a:rPr>
              <a:t>2</a:t>
            </a:r>
            <a:r>
              <a:rPr lang="zh-CN" altLang="en-US" sz="3200" dirty="0">
                <a:latin typeface="+mn-ea"/>
                <a:ea typeface="+mn-ea"/>
              </a:rPr>
              <a:t>小时以上会有更效果。锻炼肌肉也非常有用。没有运动时间或不擅长运动的人群，可以在日常生活中更多地使用身体。</a:t>
            </a:r>
            <a:endParaRPr lang="en-US" altLang="ja-JP" sz="32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先从自己力所能及的方面开始行动吧。</a:t>
            </a:r>
            <a:endParaRPr lang="ja-JP" altLang="ja-JP" sz="32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3358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615" y="597162"/>
            <a:ext cx="8132769" cy="56636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7338" y="971704"/>
            <a:ext cx="2824232" cy="1400530"/>
          </a:xfrm>
        </p:spPr>
        <p:txBody>
          <a:bodyPr/>
          <a:lstStyle/>
          <a:p>
            <a:r>
              <a:rPr lang="zh-CN" altLang="en-US" sz="72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谢谢</a:t>
            </a:r>
            <a:endParaRPr kumimoji="1" lang="ja-JP" altLang="en-US" sz="7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5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63" y="33371"/>
            <a:ext cx="5706543" cy="334002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293" y="3426830"/>
            <a:ext cx="5461694" cy="339914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651" y="38849"/>
            <a:ext cx="5461693" cy="33592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05" y="3410465"/>
            <a:ext cx="5707359" cy="33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841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31505" y="891544"/>
            <a:ext cx="8943975" cy="5984895"/>
            <a:chOff x="200025" y="260350"/>
            <a:chExt cx="9361488" cy="62642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Freeform 160"/>
            <p:cNvSpPr>
              <a:spLocks/>
            </p:cNvSpPr>
            <p:nvPr/>
          </p:nvSpPr>
          <p:spPr bwMode="auto">
            <a:xfrm>
              <a:off x="415925" y="5949950"/>
              <a:ext cx="504825" cy="574675"/>
            </a:xfrm>
            <a:custGeom>
              <a:avLst/>
              <a:gdLst>
                <a:gd name="T0" fmla="*/ 0 w 318"/>
                <a:gd name="T1" fmla="*/ 226 h 362"/>
                <a:gd name="T2" fmla="*/ 91 w 318"/>
                <a:gd name="T3" fmla="*/ 226 h 362"/>
                <a:gd name="T4" fmla="*/ 91 w 318"/>
                <a:gd name="T5" fmla="*/ 0 h 362"/>
                <a:gd name="T6" fmla="*/ 182 w 318"/>
                <a:gd name="T7" fmla="*/ 0 h 362"/>
                <a:gd name="T8" fmla="*/ 182 w 318"/>
                <a:gd name="T9" fmla="*/ 45 h 362"/>
                <a:gd name="T10" fmla="*/ 227 w 318"/>
                <a:gd name="T11" fmla="*/ 45 h 362"/>
                <a:gd name="T12" fmla="*/ 227 w 318"/>
                <a:gd name="T13" fmla="*/ 90 h 362"/>
                <a:gd name="T14" fmla="*/ 273 w 318"/>
                <a:gd name="T15" fmla="*/ 90 h 362"/>
                <a:gd name="T16" fmla="*/ 273 w 318"/>
                <a:gd name="T17" fmla="*/ 136 h 362"/>
                <a:gd name="T18" fmla="*/ 273 w 318"/>
                <a:gd name="T19" fmla="*/ 181 h 362"/>
                <a:gd name="T20" fmla="*/ 318 w 318"/>
                <a:gd name="T21" fmla="*/ 181 h 362"/>
                <a:gd name="T22" fmla="*/ 318 w 318"/>
                <a:gd name="T23" fmla="*/ 272 h 362"/>
                <a:gd name="T24" fmla="*/ 273 w 318"/>
                <a:gd name="T25" fmla="*/ 272 h 362"/>
                <a:gd name="T26" fmla="*/ 273 w 318"/>
                <a:gd name="T27" fmla="*/ 362 h 362"/>
                <a:gd name="T28" fmla="*/ 136 w 318"/>
                <a:gd name="T29" fmla="*/ 362 h 362"/>
                <a:gd name="T30" fmla="*/ 136 w 318"/>
                <a:gd name="T31" fmla="*/ 317 h 362"/>
                <a:gd name="T32" fmla="*/ 182 w 318"/>
                <a:gd name="T33" fmla="*/ 317 h 362"/>
                <a:gd name="T34" fmla="*/ 182 w 318"/>
                <a:gd name="T35" fmla="*/ 181 h 362"/>
                <a:gd name="T36" fmla="*/ 136 w 318"/>
                <a:gd name="T37" fmla="*/ 181 h 362"/>
                <a:gd name="T38" fmla="*/ 136 w 318"/>
                <a:gd name="T39" fmla="*/ 317 h 362"/>
                <a:gd name="T40" fmla="*/ 46 w 318"/>
                <a:gd name="T41" fmla="*/ 317 h 362"/>
                <a:gd name="T42" fmla="*/ 46 w 318"/>
                <a:gd name="T43" fmla="*/ 272 h 362"/>
                <a:gd name="T44" fmla="*/ 0 w 318"/>
                <a:gd name="T45" fmla="*/ 272 h 362"/>
                <a:gd name="T46" fmla="*/ 0 w 318"/>
                <a:gd name="T47" fmla="*/ 226 h 3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18" h="362">
                  <a:moveTo>
                    <a:pt x="0" y="226"/>
                  </a:moveTo>
                  <a:lnTo>
                    <a:pt x="91" y="226"/>
                  </a:lnTo>
                  <a:lnTo>
                    <a:pt x="91" y="0"/>
                  </a:lnTo>
                  <a:lnTo>
                    <a:pt x="182" y="0"/>
                  </a:lnTo>
                  <a:lnTo>
                    <a:pt x="182" y="45"/>
                  </a:lnTo>
                  <a:lnTo>
                    <a:pt x="227" y="45"/>
                  </a:lnTo>
                  <a:lnTo>
                    <a:pt x="227" y="90"/>
                  </a:lnTo>
                  <a:lnTo>
                    <a:pt x="273" y="90"/>
                  </a:lnTo>
                  <a:lnTo>
                    <a:pt x="273" y="136"/>
                  </a:lnTo>
                  <a:lnTo>
                    <a:pt x="273" y="181"/>
                  </a:lnTo>
                  <a:lnTo>
                    <a:pt x="318" y="181"/>
                  </a:lnTo>
                  <a:lnTo>
                    <a:pt x="318" y="272"/>
                  </a:lnTo>
                  <a:lnTo>
                    <a:pt x="273" y="272"/>
                  </a:lnTo>
                  <a:lnTo>
                    <a:pt x="273" y="362"/>
                  </a:lnTo>
                  <a:lnTo>
                    <a:pt x="136" y="362"/>
                  </a:lnTo>
                  <a:lnTo>
                    <a:pt x="136" y="317"/>
                  </a:lnTo>
                  <a:lnTo>
                    <a:pt x="182" y="317"/>
                  </a:lnTo>
                  <a:lnTo>
                    <a:pt x="182" y="181"/>
                  </a:lnTo>
                  <a:lnTo>
                    <a:pt x="136" y="181"/>
                  </a:lnTo>
                  <a:lnTo>
                    <a:pt x="136" y="317"/>
                  </a:lnTo>
                  <a:lnTo>
                    <a:pt x="46" y="317"/>
                  </a:lnTo>
                  <a:lnTo>
                    <a:pt x="46" y="272"/>
                  </a:lnTo>
                  <a:lnTo>
                    <a:pt x="0" y="272"/>
                  </a:lnTo>
                  <a:lnTo>
                    <a:pt x="0" y="226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6" name="Freeform 161"/>
            <p:cNvSpPr>
              <a:spLocks/>
            </p:cNvSpPr>
            <p:nvPr/>
          </p:nvSpPr>
          <p:spPr bwMode="auto">
            <a:xfrm>
              <a:off x="488950" y="5734050"/>
              <a:ext cx="215900" cy="142875"/>
            </a:xfrm>
            <a:custGeom>
              <a:avLst/>
              <a:gdLst>
                <a:gd name="T0" fmla="*/ 136 w 136"/>
                <a:gd name="T1" fmla="*/ 90 h 90"/>
                <a:gd name="T2" fmla="*/ 0 w 136"/>
                <a:gd name="T3" fmla="*/ 90 h 90"/>
                <a:gd name="T4" fmla="*/ 0 w 136"/>
                <a:gd name="T5" fmla="*/ 0 h 90"/>
                <a:gd name="T6" fmla="*/ 90 w 136"/>
                <a:gd name="T7" fmla="*/ 0 h 90"/>
                <a:gd name="T8" fmla="*/ 90 w 136"/>
                <a:gd name="T9" fmla="*/ 45 h 90"/>
                <a:gd name="T10" fmla="*/ 136 w 136"/>
                <a:gd name="T11" fmla="*/ 45 h 90"/>
                <a:gd name="T12" fmla="*/ 136 w 136"/>
                <a:gd name="T13" fmla="*/ 9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90">
                  <a:moveTo>
                    <a:pt x="136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45"/>
                  </a:lnTo>
                  <a:lnTo>
                    <a:pt x="136" y="45"/>
                  </a:lnTo>
                  <a:lnTo>
                    <a:pt x="136" y="9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7" name="Freeform 162"/>
            <p:cNvSpPr>
              <a:spLocks/>
            </p:cNvSpPr>
            <p:nvPr/>
          </p:nvSpPr>
          <p:spPr bwMode="auto">
            <a:xfrm>
              <a:off x="776288" y="5734050"/>
              <a:ext cx="647700" cy="719138"/>
            </a:xfrm>
            <a:custGeom>
              <a:avLst/>
              <a:gdLst>
                <a:gd name="T0" fmla="*/ 0 w 408"/>
                <a:gd name="T1" fmla="*/ 181 h 453"/>
                <a:gd name="T2" fmla="*/ 136 w 408"/>
                <a:gd name="T3" fmla="*/ 181 h 453"/>
                <a:gd name="T4" fmla="*/ 136 w 408"/>
                <a:gd name="T5" fmla="*/ 90 h 453"/>
                <a:gd name="T6" fmla="*/ 182 w 408"/>
                <a:gd name="T7" fmla="*/ 90 h 453"/>
                <a:gd name="T8" fmla="*/ 182 w 408"/>
                <a:gd name="T9" fmla="*/ 45 h 453"/>
                <a:gd name="T10" fmla="*/ 227 w 408"/>
                <a:gd name="T11" fmla="*/ 45 h 453"/>
                <a:gd name="T12" fmla="*/ 227 w 408"/>
                <a:gd name="T13" fmla="*/ 0 h 453"/>
                <a:gd name="T14" fmla="*/ 318 w 408"/>
                <a:gd name="T15" fmla="*/ 0 h 453"/>
                <a:gd name="T16" fmla="*/ 318 w 408"/>
                <a:gd name="T17" fmla="*/ 45 h 453"/>
                <a:gd name="T18" fmla="*/ 408 w 408"/>
                <a:gd name="T19" fmla="*/ 45 h 453"/>
                <a:gd name="T20" fmla="*/ 408 w 408"/>
                <a:gd name="T21" fmla="*/ 90 h 453"/>
                <a:gd name="T22" fmla="*/ 363 w 408"/>
                <a:gd name="T23" fmla="*/ 90 h 453"/>
                <a:gd name="T24" fmla="*/ 363 w 408"/>
                <a:gd name="T25" fmla="*/ 136 h 453"/>
                <a:gd name="T26" fmla="*/ 318 w 408"/>
                <a:gd name="T27" fmla="*/ 136 h 453"/>
                <a:gd name="T28" fmla="*/ 318 w 408"/>
                <a:gd name="T29" fmla="*/ 181 h 453"/>
                <a:gd name="T30" fmla="*/ 272 w 408"/>
                <a:gd name="T31" fmla="*/ 181 h 453"/>
                <a:gd name="T32" fmla="*/ 272 w 408"/>
                <a:gd name="T33" fmla="*/ 226 h 453"/>
                <a:gd name="T34" fmla="*/ 227 w 408"/>
                <a:gd name="T35" fmla="*/ 226 h 453"/>
                <a:gd name="T36" fmla="*/ 227 w 408"/>
                <a:gd name="T37" fmla="*/ 362 h 453"/>
                <a:gd name="T38" fmla="*/ 136 w 408"/>
                <a:gd name="T39" fmla="*/ 362 h 453"/>
                <a:gd name="T40" fmla="*/ 136 w 408"/>
                <a:gd name="T41" fmla="*/ 453 h 453"/>
                <a:gd name="T42" fmla="*/ 91 w 408"/>
                <a:gd name="T43" fmla="*/ 453 h 453"/>
                <a:gd name="T44" fmla="*/ 91 w 408"/>
                <a:gd name="T45" fmla="*/ 317 h 453"/>
                <a:gd name="T46" fmla="*/ 46 w 408"/>
                <a:gd name="T47" fmla="*/ 317 h 453"/>
                <a:gd name="T48" fmla="*/ 46 w 408"/>
                <a:gd name="T49" fmla="*/ 226 h 453"/>
                <a:gd name="T50" fmla="*/ 0 w 408"/>
                <a:gd name="T51" fmla="*/ 226 h 453"/>
                <a:gd name="T52" fmla="*/ 0 w 408"/>
                <a:gd name="T53" fmla="*/ 181 h 4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8" h="453">
                  <a:moveTo>
                    <a:pt x="0" y="181"/>
                  </a:moveTo>
                  <a:lnTo>
                    <a:pt x="136" y="181"/>
                  </a:lnTo>
                  <a:lnTo>
                    <a:pt x="136" y="90"/>
                  </a:lnTo>
                  <a:lnTo>
                    <a:pt x="182" y="90"/>
                  </a:lnTo>
                  <a:lnTo>
                    <a:pt x="182" y="45"/>
                  </a:lnTo>
                  <a:lnTo>
                    <a:pt x="227" y="45"/>
                  </a:lnTo>
                  <a:lnTo>
                    <a:pt x="227" y="0"/>
                  </a:lnTo>
                  <a:lnTo>
                    <a:pt x="318" y="0"/>
                  </a:lnTo>
                  <a:lnTo>
                    <a:pt x="318" y="45"/>
                  </a:lnTo>
                  <a:lnTo>
                    <a:pt x="408" y="45"/>
                  </a:lnTo>
                  <a:lnTo>
                    <a:pt x="408" y="90"/>
                  </a:lnTo>
                  <a:lnTo>
                    <a:pt x="363" y="90"/>
                  </a:lnTo>
                  <a:lnTo>
                    <a:pt x="363" y="136"/>
                  </a:lnTo>
                  <a:lnTo>
                    <a:pt x="318" y="136"/>
                  </a:lnTo>
                  <a:lnTo>
                    <a:pt x="318" y="181"/>
                  </a:lnTo>
                  <a:lnTo>
                    <a:pt x="272" y="181"/>
                  </a:lnTo>
                  <a:lnTo>
                    <a:pt x="272" y="226"/>
                  </a:lnTo>
                  <a:lnTo>
                    <a:pt x="227" y="226"/>
                  </a:lnTo>
                  <a:lnTo>
                    <a:pt x="227" y="362"/>
                  </a:lnTo>
                  <a:lnTo>
                    <a:pt x="136" y="362"/>
                  </a:lnTo>
                  <a:lnTo>
                    <a:pt x="136" y="453"/>
                  </a:lnTo>
                  <a:lnTo>
                    <a:pt x="91" y="453"/>
                  </a:lnTo>
                  <a:lnTo>
                    <a:pt x="91" y="317"/>
                  </a:lnTo>
                  <a:lnTo>
                    <a:pt x="46" y="317"/>
                  </a:lnTo>
                  <a:lnTo>
                    <a:pt x="46" y="226"/>
                  </a:lnTo>
                  <a:lnTo>
                    <a:pt x="0" y="226"/>
                  </a:lnTo>
                  <a:lnTo>
                    <a:pt x="0" y="181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8" name="Freeform 163"/>
            <p:cNvSpPr>
              <a:spLocks/>
            </p:cNvSpPr>
            <p:nvPr/>
          </p:nvSpPr>
          <p:spPr bwMode="auto">
            <a:xfrm>
              <a:off x="415925" y="5300663"/>
              <a:ext cx="288925" cy="433388"/>
            </a:xfrm>
            <a:custGeom>
              <a:avLst/>
              <a:gdLst>
                <a:gd name="T0" fmla="*/ 91 w 182"/>
                <a:gd name="T1" fmla="*/ 0 h 273"/>
                <a:gd name="T2" fmla="*/ 91 w 182"/>
                <a:gd name="T3" fmla="*/ 91 h 273"/>
                <a:gd name="T4" fmla="*/ 136 w 182"/>
                <a:gd name="T5" fmla="*/ 91 h 273"/>
                <a:gd name="T6" fmla="*/ 136 w 182"/>
                <a:gd name="T7" fmla="*/ 227 h 273"/>
                <a:gd name="T8" fmla="*/ 182 w 182"/>
                <a:gd name="T9" fmla="*/ 227 h 273"/>
                <a:gd name="T10" fmla="*/ 182 w 182"/>
                <a:gd name="T11" fmla="*/ 273 h 273"/>
                <a:gd name="T12" fmla="*/ 136 w 182"/>
                <a:gd name="T13" fmla="*/ 273 h 273"/>
                <a:gd name="T14" fmla="*/ 136 w 182"/>
                <a:gd name="T15" fmla="*/ 227 h 273"/>
                <a:gd name="T16" fmla="*/ 46 w 182"/>
                <a:gd name="T17" fmla="*/ 227 h 273"/>
                <a:gd name="T18" fmla="*/ 46 w 182"/>
                <a:gd name="T19" fmla="*/ 273 h 273"/>
                <a:gd name="T20" fmla="*/ 0 w 182"/>
                <a:gd name="T21" fmla="*/ 273 h 273"/>
                <a:gd name="T22" fmla="*/ 0 w 182"/>
                <a:gd name="T23" fmla="*/ 227 h 273"/>
                <a:gd name="T24" fmla="*/ 46 w 182"/>
                <a:gd name="T25" fmla="*/ 227 h 273"/>
                <a:gd name="T26" fmla="*/ 46 w 182"/>
                <a:gd name="T27" fmla="*/ 182 h 273"/>
                <a:gd name="T28" fmla="*/ 91 w 182"/>
                <a:gd name="T29" fmla="*/ 182 h 273"/>
                <a:gd name="T30" fmla="*/ 91 w 182"/>
                <a:gd name="T31" fmla="*/ 136 h 273"/>
                <a:gd name="T32" fmla="*/ 91 w 182"/>
                <a:gd name="T33" fmla="*/ 91 h 273"/>
                <a:gd name="T34" fmla="*/ 0 w 182"/>
                <a:gd name="T35" fmla="*/ 91 h 273"/>
                <a:gd name="T36" fmla="*/ 0 w 182"/>
                <a:gd name="T37" fmla="*/ 0 h 273"/>
                <a:gd name="T38" fmla="*/ 91 w 182"/>
                <a:gd name="T39" fmla="*/ 0 h 2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2" h="273">
                  <a:moveTo>
                    <a:pt x="91" y="0"/>
                  </a:moveTo>
                  <a:lnTo>
                    <a:pt x="91" y="91"/>
                  </a:lnTo>
                  <a:lnTo>
                    <a:pt x="136" y="91"/>
                  </a:lnTo>
                  <a:lnTo>
                    <a:pt x="136" y="227"/>
                  </a:lnTo>
                  <a:lnTo>
                    <a:pt x="182" y="227"/>
                  </a:lnTo>
                  <a:lnTo>
                    <a:pt x="182" y="273"/>
                  </a:lnTo>
                  <a:lnTo>
                    <a:pt x="136" y="273"/>
                  </a:lnTo>
                  <a:lnTo>
                    <a:pt x="136" y="227"/>
                  </a:lnTo>
                  <a:lnTo>
                    <a:pt x="46" y="227"/>
                  </a:lnTo>
                  <a:lnTo>
                    <a:pt x="46" y="273"/>
                  </a:lnTo>
                  <a:lnTo>
                    <a:pt x="0" y="273"/>
                  </a:lnTo>
                  <a:lnTo>
                    <a:pt x="0" y="227"/>
                  </a:lnTo>
                  <a:lnTo>
                    <a:pt x="46" y="227"/>
                  </a:lnTo>
                  <a:lnTo>
                    <a:pt x="46" y="182"/>
                  </a:lnTo>
                  <a:lnTo>
                    <a:pt x="91" y="182"/>
                  </a:lnTo>
                  <a:lnTo>
                    <a:pt x="91" y="136"/>
                  </a:lnTo>
                  <a:lnTo>
                    <a:pt x="91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9" name="Rectangle 164"/>
            <p:cNvSpPr>
              <a:spLocks noChangeArrowheads="1"/>
            </p:cNvSpPr>
            <p:nvPr/>
          </p:nvSpPr>
          <p:spPr bwMode="auto">
            <a:xfrm>
              <a:off x="415925" y="5445125"/>
              <a:ext cx="73025" cy="144463"/>
            </a:xfrm>
            <a:prstGeom prst="rect">
              <a:avLst/>
            </a:prstGeom>
            <a:grpFill/>
            <a:ln w="38100" cmpd="sng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10" name="Freeform 165"/>
            <p:cNvSpPr>
              <a:spLocks/>
            </p:cNvSpPr>
            <p:nvPr/>
          </p:nvSpPr>
          <p:spPr bwMode="auto">
            <a:xfrm>
              <a:off x="560388" y="5300663"/>
              <a:ext cx="360363" cy="288925"/>
            </a:xfrm>
            <a:custGeom>
              <a:avLst/>
              <a:gdLst>
                <a:gd name="T0" fmla="*/ 0 w 227"/>
                <a:gd name="T1" fmla="*/ 0 h 182"/>
                <a:gd name="T2" fmla="*/ 0 w 227"/>
                <a:gd name="T3" fmla="*/ 91 h 182"/>
                <a:gd name="T4" fmla="*/ 45 w 227"/>
                <a:gd name="T5" fmla="*/ 91 h 182"/>
                <a:gd name="T6" fmla="*/ 45 w 227"/>
                <a:gd name="T7" fmla="*/ 182 h 182"/>
                <a:gd name="T8" fmla="*/ 91 w 227"/>
                <a:gd name="T9" fmla="*/ 182 h 182"/>
                <a:gd name="T10" fmla="*/ 91 w 227"/>
                <a:gd name="T11" fmla="*/ 91 h 182"/>
                <a:gd name="T12" fmla="*/ 227 w 227"/>
                <a:gd name="T13" fmla="*/ 91 h 182"/>
                <a:gd name="T14" fmla="*/ 227 w 227"/>
                <a:gd name="T15" fmla="*/ 46 h 182"/>
                <a:gd name="T16" fmla="*/ 136 w 227"/>
                <a:gd name="T17" fmla="*/ 46 h 182"/>
                <a:gd name="T18" fmla="*/ 136 w 227"/>
                <a:gd name="T19" fmla="*/ 0 h 182"/>
                <a:gd name="T20" fmla="*/ 0 w 227"/>
                <a:gd name="T21" fmla="*/ 0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7" h="182">
                  <a:moveTo>
                    <a:pt x="0" y="0"/>
                  </a:moveTo>
                  <a:lnTo>
                    <a:pt x="0" y="91"/>
                  </a:lnTo>
                  <a:lnTo>
                    <a:pt x="45" y="91"/>
                  </a:lnTo>
                  <a:lnTo>
                    <a:pt x="45" y="182"/>
                  </a:lnTo>
                  <a:lnTo>
                    <a:pt x="91" y="182"/>
                  </a:lnTo>
                  <a:lnTo>
                    <a:pt x="91" y="91"/>
                  </a:lnTo>
                  <a:lnTo>
                    <a:pt x="227" y="91"/>
                  </a:lnTo>
                  <a:lnTo>
                    <a:pt x="227" y="46"/>
                  </a:lnTo>
                  <a:lnTo>
                    <a:pt x="136" y="46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11" name="Freeform 166"/>
            <p:cNvSpPr>
              <a:spLocks/>
            </p:cNvSpPr>
            <p:nvPr/>
          </p:nvSpPr>
          <p:spPr bwMode="auto">
            <a:xfrm>
              <a:off x="704850" y="5516563"/>
              <a:ext cx="431800" cy="504825"/>
            </a:xfrm>
            <a:custGeom>
              <a:avLst/>
              <a:gdLst>
                <a:gd name="T0" fmla="*/ 181 w 272"/>
                <a:gd name="T1" fmla="*/ 318 h 318"/>
                <a:gd name="T2" fmla="*/ 0 w 272"/>
                <a:gd name="T3" fmla="*/ 318 h 318"/>
                <a:gd name="T4" fmla="*/ 0 w 272"/>
                <a:gd name="T5" fmla="*/ 227 h 318"/>
                <a:gd name="T6" fmla="*/ 45 w 272"/>
                <a:gd name="T7" fmla="*/ 227 h 318"/>
                <a:gd name="T8" fmla="*/ 45 w 272"/>
                <a:gd name="T9" fmla="*/ 182 h 318"/>
                <a:gd name="T10" fmla="*/ 91 w 272"/>
                <a:gd name="T11" fmla="*/ 182 h 318"/>
                <a:gd name="T12" fmla="*/ 91 w 272"/>
                <a:gd name="T13" fmla="*/ 91 h 318"/>
                <a:gd name="T14" fmla="*/ 45 w 272"/>
                <a:gd name="T15" fmla="*/ 91 h 318"/>
                <a:gd name="T16" fmla="*/ 45 w 272"/>
                <a:gd name="T17" fmla="*/ 46 h 318"/>
                <a:gd name="T18" fmla="*/ 91 w 272"/>
                <a:gd name="T19" fmla="*/ 46 h 318"/>
                <a:gd name="T20" fmla="*/ 91 w 272"/>
                <a:gd name="T21" fmla="*/ 0 h 318"/>
                <a:gd name="T22" fmla="*/ 181 w 272"/>
                <a:gd name="T23" fmla="*/ 0 h 318"/>
                <a:gd name="T24" fmla="*/ 181 w 272"/>
                <a:gd name="T25" fmla="*/ 46 h 318"/>
                <a:gd name="T26" fmla="*/ 272 w 272"/>
                <a:gd name="T27" fmla="*/ 46 h 318"/>
                <a:gd name="T28" fmla="*/ 272 w 272"/>
                <a:gd name="T29" fmla="*/ 182 h 318"/>
                <a:gd name="T30" fmla="*/ 227 w 272"/>
                <a:gd name="T31" fmla="*/ 182 h 318"/>
                <a:gd name="T32" fmla="*/ 227 w 272"/>
                <a:gd name="T33" fmla="*/ 227 h 318"/>
                <a:gd name="T34" fmla="*/ 181 w 272"/>
                <a:gd name="T35" fmla="*/ 227 h 318"/>
                <a:gd name="T36" fmla="*/ 181 w 272"/>
                <a:gd name="T37" fmla="*/ 318 h 3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2" h="318">
                  <a:moveTo>
                    <a:pt x="181" y="318"/>
                  </a:moveTo>
                  <a:lnTo>
                    <a:pt x="0" y="318"/>
                  </a:lnTo>
                  <a:lnTo>
                    <a:pt x="0" y="227"/>
                  </a:lnTo>
                  <a:lnTo>
                    <a:pt x="45" y="227"/>
                  </a:lnTo>
                  <a:lnTo>
                    <a:pt x="45" y="182"/>
                  </a:lnTo>
                  <a:lnTo>
                    <a:pt x="91" y="182"/>
                  </a:lnTo>
                  <a:lnTo>
                    <a:pt x="91" y="91"/>
                  </a:lnTo>
                  <a:lnTo>
                    <a:pt x="45" y="91"/>
                  </a:lnTo>
                  <a:lnTo>
                    <a:pt x="45" y="46"/>
                  </a:lnTo>
                  <a:lnTo>
                    <a:pt x="91" y="46"/>
                  </a:lnTo>
                  <a:lnTo>
                    <a:pt x="91" y="0"/>
                  </a:lnTo>
                  <a:lnTo>
                    <a:pt x="181" y="0"/>
                  </a:lnTo>
                  <a:lnTo>
                    <a:pt x="181" y="46"/>
                  </a:lnTo>
                  <a:lnTo>
                    <a:pt x="272" y="46"/>
                  </a:lnTo>
                  <a:lnTo>
                    <a:pt x="272" y="182"/>
                  </a:lnTo>
                  <a:lnTo>
                    <a:pt x="227" y="182"/>
                  </a:lnTo>
                  <a:lnTo>
                    <a:pt x="227" y="227"/>
                  </a:lnTo>
                  <a:lnTo>
                    <a:pt x="181" y="227"/>
                  </a:lnTo>
                  <a:lnTo>
                    <a:pt x="181" y="318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12" name="Freeform 167"/>
            <p:cNvSpPr>
              <a:spLocks/>
            </p:cNvSpPr>
            <p:nvPr/>
          </p:nvSpPr>
          <p:spPr bwMode="auto">
            <a:xfrm>
              <a:off x="776288" y="5157788"/>
              <a:ext cx="431800" cy="431800"/>
            </a:xfrm>
            <a:custGeom>
              <a:avLst/>
              <a:gdLst>
                <a:gd name="T0" fmla="*/ 227 w 272"/>
                <a:gd name="T1" fmla="*/ 0 h 272"/>
                <a:gd name="T2" fmla="*/ 91 w 272"/>
                <a:gd name="T3" fmla="*/ 0 h 272"/>
                <a:gd name="T4" fmla="*/ 91 w 272"/>
                <a:gd name="T5" fmla="*/ 45 h 272"/>
                <a:gd name="T6" fmla="*/ 46 w 272"/>
                <a:gd name="T7" fmla="*/ 45 h 272"/>
                <a:gd name="T8" fmla="*/ 46 w 272"/>
                <a:gd name="T9" fmla="*/ 90 h 272"/>
                <a:gd name="T10" fmla="*/ 0 w 272"/>
                <a:gd name="T11" fmla="*/ 90 h 272"/>
                <a:gd name="T12" fmla="*/ 0 w 272"/>
                <a:gd name="T13" fmla="*/ 136 h 272"/>
                <a:gd name="T14" fmla="*/ 91 w 272"/>
                <a:gd name="T15" fmla="*/ 136 h 272"/>
                <a:gd name="T16" fmla="*/ 91 w 272"/>
                <a:gd name="T17" fmla="*/ 181 h 272"/>
                <a:gd name="T18" fmla="*/ 0 w 272"/>
                <a:gd name="T19" fmla="*/ 181 h 272"/>
                <a:gd name="T20" fmla="*/ 0 w 272"/>
                <a:gd name="T21" fmla="*/ 272 h 272"/>
                <a:gd name="T22" fmla="*/ 46 w 272"/>
                <a:gd name="T23" fmla="*/ 272 h 272"/>
                <a:gd name="T24" fmla="*/ 46 w 272"/>
                <a:gd name="T25" fmla="*/ 226 h 272"/>
                <a:gd name="T26" fmla="*/ 136 w 272"/>
                <a:gd name="T27" fmla="*/ 226 h 272"/>
                <a:gd name="T28" fmla="*/ 136 w 272"/>
                <a:gd name="T29" fmla="*/ 272 h 272"/>
                <a:gd name="T30" fmla="*/ 182 w 272"/>
                <a:gd name="T31" fmla="*/ 272 h 272"/>
                <a:gd name="T32" fmla="*/ 182 w 272"/>
                <a:gd name="T33" fmla="*/ 181 h 272"/>
                <a:gd name="T34" fmla="*/ 272 w 272"/>
                <a:gd name="T35" fmla="*/ 181 h 272"/>
                <a:gd name="T36" fmla="*/ 272 w 272"/>
                <a:gd name="T37" fmla="*/ 90 h 272"/>
                <a:gd name="T38" fmla="*/ 227 w 272"/>
                <a:gd name="T39" fmla="*/ 90 h 272"/>
                <a:gd name="T40" fmla="*/ 227 w 272"/>
                <a:gd name="T41" fmla="*/ 0 h 2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2" h="272">
                  <a:moveTo>
                    <a:pt x="227" y="0"/>
                  </a:moveTo>
                  <a:lnTo>
                    <a:pt x="91" y="0"/>
                  </a:lnTo>
                  <a:lnTo>
                    <a:pt x="91" y="45"/>
                  </a:lnTo>
                  <a:lnTo>
                    <a:pt x="46" y="45"/>
                  </a:lnTo>
                  <a:lnTo>
                    <a:pt x="46" y="90"/>
                  </a:lnTo>
                  <a:lnTo>
                    <a:pt x="0" y="90"/>
                  </a:lnTo>
                  <a:lnTo>
                    <a:pt x="0" y="136"/>
                  </a:lnTo>
                  <a:lnTo>
                    <a:pt x="91" y="136"/>
                  </a:lnTo>
                  <a:lnTo>
                    <a:pt x="91" y="181"/>
                  </a:lnTo>
                  <a:lnTo>
                    <a:pt x="0" y="181"/>
                  </a:lnTo>
                  <a:lnTo>
                    <a:pt x="0" y="272"/>
                  </a:lnTo>
                  <a:lnTo>
                    <a:pt x="46" y="272"/>
                  </a:lnTo>
                  <a:lnTo>
                    <a:pt x="46" y="226"/>
                  </a:lnTo>
                  <a:lnTo>
                    <a:pt x="136" y="226"/>
                  </a:lnTo>
                  <a:lnTo>
                    <a:pt x="136" y="272"/>
                  </a:lnTo>
                  <a:lnTo>
                    <a:pt x="182" y="272"/>
                  </a:lnTo>
                  <a:lnTo>
                    <a:pt x="182" y="181"/>
                  </a:lnTo>
                  <a:lnTo>
                    <a:pt x="272" y="181"/>
                  </a:lnTo>
                  <a:lnTo>
                    <a:pt x="272" y="90"/>
                  </a:lnTo>
                  <a:lnTo>
                    <a:pt x="227" y="90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13" name="Freeform 168"/>
            <p:cNvSpPr>
              <a:spLocks/>
            </p:cNvSpPr>
            <p:nvPr/>
          </p:nvSpPr>
          <p:spPr bwMode="auto">
            <a:xfrm>
              <a:off x="1065213" y="5373688"/>
              <a:ext cx="503238" cy="431800"/>
            </a:xfrm>
            <a:custGeom>
              <a:avLst/>
              <a:gdLst>
                <a:gd name="T0" fmla="*/ 90 w 317"/>
                <a:gd name="T1" fmla="*/ 0 h 272"/>
                <a:gd name="T2" fmla="*/ 272 w 317"/>
                <a:gd name="T3" fmla="*/ 0 h 272"/>
                <a:gd name="T4" fmla="*/ 272 w 317"/>
                <a:gd name="T5" fmla="*/ 90 h 272"/>
                <a:gd name="T6" fmla="*/ 181 w 317"/>
                <a:gd name="T7" fmla="*/ 90 h 272"/>
                <a:gd name="T8" fmla="*/ 181 w 317"/>
                <a:gd name="T9" fmla="*/ 136 h 272"/>
                <a:gd name="T10" fmla="*/ 317 w 317"/>
                <a:gd name="T11" fmla="*/ 136 h 272"/>
                <a:gd name="T12" fmla="*/ 317 w 317"/>
                <a:gd name="T13" fmla="*/ 272 h 272"/>
                <a:gd name="T14" fmla="*/ 136 w 317"/>
                <a:gd name="T15" fmla="*/ 272 h 272"/>
                <a:gd name="T16" fmla="*/ 136 w 317"/>
                <a:gd name="T17" fmla="*/ 227 h 272"/>
                <a:gd name="T18" fmla="*/ 45 w 317"/>
                <a:gd name="T19" fmla="*/ 227 h 272"/>
                <a:gd name="T20" fmla="*/ 45 w 317"/>
                <a:gd name="T21" fmla="*/ 136 h 272"/>
                <a:gd name="T22" fmla="*/ 0 w 317"/>
                <a:gd name="T23" fmla="*/ 136 h 272"/>
                <a:gd name="T24" fmla="*/ 0 w 317"/>
                <a:gd name="T25" fmla="*/ 45 h 272"/>
                <a:gd name="T26" fmla="*/ 90 w 317"/>
                <a:gd name="T27" fmla="*/ 45 h 272"/>
                <a:gd name="T28" fmla="*/ 90 w 317"/>
                <a:gd name="T29" fmla="*/ 0 h 2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7" h="272">
                  <a:moveTo>
                    <a:pt x="90" y="0"/>
                  </a:moveTo>
                  <a:lnTo>
                    <a:pt x="272" y="0"/>
                  </a:lnTo>
                  <a:lnTo>
                    <a:pt x="272" y="90"/>
                  </a:lnTo>
                  <a:lnTo>
                    <a:pt x="181" y="90"/>
                  </a:lnTo>
                  <a:lnTo>
                    <a:pt x="181" y="136"/>
                  </a:lnTo>
                  <a:lnTo>
                    <a:pt x="317" y="136"/>
                  </a:lnTo>
                  <a:lnTo>
                    <a:pt x="317" y="272"/>
                  </a:lnTo>
                  <a:lnTo>
                    <a:pt x="136" y="272"/>
                  </a:lnTo>
                  <a:lnTo>
                    <a:pt x="136" y="227"/>
                  </a:lnTo>
                  <a:lnTo>
                    <a:pt x="45" y="227"/>
                  </a:lnTo>
                  <a:lnTo>
                    <a:pt x="45" y="136"/>
                  </a:lnTo>
                  <a:lnTo>
                    <a:pt x="0" y="136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14" name="Freeform 169"/>
            <p:cNvSpPr>
              <a:spLocks/>
            </p:cNvSpPr>
            <p:nvPr/>
          </p:nvSpPr>
          <p:spPr bwMode="auto">
            <a:xfrm>
              <a:off x="1784350" y="5300663"/>
              <a:ext cx="647700" cy="504825"/>
            </a:xfrm>
            <a:custGeom>
              <a:avLst/>
              <a:gdLst>
                <a:gd name="T0" fmla="*/ 408 w 408"/>
                <a:gd name="T1" fmla="*/ 91 h 318"/>
                <a:gd name="T2" fmla="*/ 227 w 408"/>
                <a:gd name="T3" fmla="*/ 91 h 318"/>
                <a:gd name="T4" fmla="*/ 227 w 408"/>
                <a:gd name="T5" fmla="*/ 0 h 318"/>
                <a:gd name="T6" fmla="*/ 136 w 408"/>
                <a:gd name="T7" fmla="*/ 0 h 318"/>
                <a:gd name="T8" fmla="*/ 136 w 408"/>
                <a:gd name="T9" fmla="*/ 91 h 318"/>
                <a:gd name="T10" fmla="*/ 91 w 408"/>
                <a:gd name="T11" fmla="*/ 91 h 318"/>
                <a:gd name="T12" fmla="*/ 91 w 408"/>
                <a:gd name="T13" fmla="*/ 136 h 318"/>
                <a:gd name="T14" fmla="*/ 0 w 408"/>
                <a:gd name="T15" fmla="*/ 136 h 318"/>
                <a:gd name="T16" fmla="*/ 0 w 408"/>
                <a:gd name="T17" fmla="*/ 318 h 318"/>
                <a:gd name="T18" fmla="*/ 46 w 408"/>
                <a:gd name="T19" fmla="*/ 318 h 318"/>
                <a:gd name="T20" fmla="*/ 46 w 408"/>
                <a:gd name="T21" fmla="*/ 273 h 318"/>
                <a:gd name="T22" fmla="*/ 91 w 408"/>
                <a:gd name="T23" fmla="*/ 273 h 318"/>
                <a:gd name="T24" fmla="*/ 91 w 408"/>
                <a:gd name="T25" fmla="*/ 227 h 318"/>
                <a:gd name="T26" fmla="*/ 136 w 408"/>
                <a:gd name="T27" fmla="*/ 227 h 318"/>
                <a:gd name="T28" fmla="*/ 136 w 408"/>
                <a:gd name="T29" fmla="*/ 182 h 318"/>
                <a:gd name="T30" fmla="*/ 227 w 408"/>
                <a:gd name="T31" fmla="*/ 182 h 318"/>
                <a:gd name="T32" fmla="*/ 227 w 408"/>
                <a:gd name="T33" fmla="*/ 136 h 318"/>
                <a:gd name="T34" fmla="*/ 408 w 408"/>
                <a:gd name="T35" fmla="*/ 136 h 318"/>
                <a:gd name="T36" fmla="*/ 408 w 408"/>
                <a:gd name="T37" fmla="*/ 91 h 3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8" h="318">
                  <a:moveTo>
                    <a:pt x="408" y="91"/>
                  </a:moveTo>
                  <a:lnTo>
                    <a:pt x="227" y="91"/>
                  </a:lnTo>
                  <a:lnTo>
                    <a:pt x="227" y="0"/>
                  </a:lnTo>
                  <a:lnTo>
                    <a:pt x="136" y="0"/>
                  </a:lnTo>
                  <a:lnTo>
                    <a:pt x="136" y="91"/>
                  </a:lnTo>
                  <a:lnTo>
                    <a:pt x="91" y="91"/>
                  </a:lnTo>
                  <a:lnTo>
                    <a:pt x="91" y="136"/>
                  </a:lnTo>
                  <a:lnTo>
                    <a:pt x="0" y="136"/>
                  </a:lnTo>
                  <a:lnTo>
                    <a:pt x="0" y="318"/>
                  </a:lnTo>
                  <a:lnTo>
                    <a:pt x="46" y="318"/>
                  </a:lnTo>
                  <a:lnTo>
                    <a:pt x="46" y="273"/>
                  </a:lnTo>
                  <a:lnTo>
                    <a:pt x="91" y="273"/>
                  </a:lnTo>
                  <a:lnTo>
                    <a:pt x="91" y="227"/>
                  </a:lnTo>
                  <a:lnTo>
                    <a:pt x="136" y="227"/>
                  </a:lnTo>
                  <a:lnTo>
                    <a:pt x="136" y="182"/>
                  </a:lnTo>
                  <a:lnTo>
                    <a:pt x="227" y="182"/>
                  </a:lnTo>
                  <a:lnTo>
                    <a:pt x="227" y="136"/>
                  </a:lnTo>
                  <a:lnTo>
                    <a:pt x="408" y="136"/>
                  </a:lnTo>
                  <a:lnTo>
                    <a:pt x="408" y="91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15" name="Freeform 170"/>
            <p:cNvSpPr>
              <a:spLocks/>
            </p:cNvSpPr>
            <p:nvPr/>
          </p:nvSpPr>
          <p:spPr bwMode="auto">
            <a:xfrm>
              <a:off x="2432050" y="5300663"/>
              <a:ext cx="433388" cy="144463"/>
            </a:xfrm>
            <a:custGeom>
              <a:avLst/>
              <a:gdLst>
                <a:gd name="T0" fmla="*/ 0 w 273"/>
                <a:gd name="T1" fmla="*/ 0 h 91"/>
                <a:gd name="T2" fmla="*/ 0 w 273"/>
                <a:gd name="T3" fmla="*/ 91 h 91"/>
                <a:gd name="T4" fmla="*/ 46 w 273"/>
                <a:gd name="T5" fmla="*/ 91 h 91"/>
                <a:gd name="T6" fmla="*/ 46 w 273"/>
                <a:gd name="T7" fmla="*/ 46 h 91"/>
                <a:gd name="T8" fmla="*/ 91 w 273"/>
                <a:gd name="T9" fmla="*/ 46 h 91"/>
                <a:gd name="T10" fmla="*/ 91 w 273"/>
                <a:gd name="T11" fmla="*/ 91 h 91"/>
                <a:gd name="T12" fmla="*/ 273 w 273"/>
                <a:gd name="T13" fmla="*/ 91 h 91"/>
                <a:gd name="T14" fmla="*/ 273 w 273"/>
                <a:gd name="T15" fmla="*/ 46 h 91"/>
                <a:gd name="T16" fmla="*/ 227 w 273"/>
                <a:gd name="T17" fmla="*/ 46 h 91"/>
                <a:gd name="T18" fmla="*/ 227 w 273"/>
                <a:gd name="T19" fmla="*/ 0 h 91"/>
                <a:gd name="T20" fmla="*/ 0 w 273"/>
                <a:gd name="T21" fmla="*/ 0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3" h="91">
                  <a:moveTo>
                    <a:pt x="0" y="0"/>
                  </a:moveTo>
                  <a:lnTo>
                    <a:pt x="0" y="91"/>
                  </a:lnTo>
                  <a:lnTo>
                    <a:pt x="46" y="91"/>
                  </a:lnTo>
                  <a:lnTo>
                    <a:pt x="46" y="46"/>
                  </a:lnTo>
                  <a:lnTo>
                    <a:pt x="91" y="46"/>
                  </a:lnTo>
                  <a:lnTo>
                    <a:pt x="91" y="91"/>
                  </a:lnTo>
                  <a:lnTo>
                    <a:pt x="273" y="91"/>
                  </a:lnTo>
                  <a:lnTo>
                    <a:pt x="273" y="46"/>
                  </a:lnTo>
                  <a:lnTo>
                    <a:pt x="227" y="46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16" name="Freeform 171"/>
            <p:cNvSpPr>
              <a:spLocks/>
            </p:cNvSpPr>
            <p:nvPr/>
          </p:nvSpPr>
          <p:spPr bwMode="auto">
            <a:xfrm>
              <a:off x="1784350" y="5516563"/>
              <a:ext cx="865188" cy="433388"/>
            </a:xfrm>
            <a:custGeom>
              <a:avLst/>
              <a:gdLst>
                <a:gd name="T0" fmla="*/ 46 w 545"/>
                <a:gd name="T1" fmla="*/ 137 h 273"/>
                <a:gd name="T2" fmla="*/ 46 w 545"/>
                <a:gd name="T3" fmla="*/ 182 h 273"/>
                <a:gd name="T4" fmla="*/ 0 w 545"/>
                <a:gd name="T5" fmla="*/ 182 h 273"/>
                <a:gd name="T6" fmla="*/ 0 w 545"/>
                <a:gd name="T7" fmla="*/ 227 h 273"/>
                <a:gd name="T8" fmla="*/ 46 w 545"/>
                <a:gd name="T9" fmla="*/ 227 h 273"/>
                <a:gd name="T10" fmla="*/ 46 w 545"/>
                <a:gd name="T11" fmla="*/ 273 h 273"/>
                <a:gd name="T12" fmla="*/ 91 w 545"/>
                <a:gd name="T13" fmla="*/ 273 h 273"/>
                <a:gd name="T14" fmla="*/ 91 w 545"/>
                <a:gd name="T15" fmla="*/ 227 h 273"/>
                <a:gd name="T16" fmla="*/ 136 w 545"/>
                <a:gd name="T17" fmla="*/ 227 h 273"/>
                <a:gd name="T18" fmla="*/ 136 w 545"/>
                <a:gd name="T19" fmla="*/ 182 h 273"/>
                <a:gd name="T20" fmla="*/ 227 w 545"/>
                <a:gd name="T21" fmla="*/ 182 h 273"/>
                <a:gd name="T22" fmla="*/ 227 w 545"/>
                <a:gd name="T23" fmla="*/ 137 h 273"/>
                <a:gd name="T24" fmla="*/ 318 w 545"/>
                <a:gd name="T25" fmla="*/ 137 h 273"/>
                <a:gd name="T26" fmla="*/ 318 w 545"/>
                <a:gd name="T27" fmla="*/ 91 h 273"/>
                <a:gd name="T28" fmla="*/ 454 w 545"/>
                <a:gd name="T29" fmla="*/ 91 h 273"/>
                <a:gd name="T30" fmla="*/ 454 w 545"/>
                <a:gd name="T31" fmla="*/ 137 h 273"/>
                <a:gd name="T32" fmla="*/ 499 w 545"/>
                <a:gd name="T33" fmla="*/ 137 h 273"/>
                <a:gd name="T34" fmla="*/ 499 w 545"/>
                <a:gd name="T35" fmla="*/ 182 h 273"/>
                <a:gd name="T36" fmla="*/ 545 w 545"/>
                <a:gd name="T37" fmla="*/ 182 h 273"/>
                <a:gd name="T38" fmla="*/ 545 w 545"/>
                <a:gd name="T39" fmla="*/ 137 h 273"/>
                <a:gd name="T40" fmla="*/ 545 w 545"/>
                <a:gd name="T41" fmla="*/ 46 h 273"/>
                <a:gd name="T42" fmla="*/ 499 w 545"/>
                <a:gd name="T43" fmla="*/ 46 h 273"/>
                <a:gd name="T44" fmla="*/ 499 w 545"/>
                <a:gd name="T45" fmla="*/ 0 h 273"/>
                <a:gd name="T46" fmla="*/ 227 w 545"/>
                <a:gd name="T47" fmla="*/ 0 h 273"/>
                <a:gd name="T48" fmla="*/ 227 w 545"/>
                <a:gd name="T49" fmla="*/ 46 h 273"/>
                <a:gd name="T50" fmla="*/ 136 w 545"/>
                <a:gd name="T51" fmla="*/ 46 h 273"/>
                <a:gd name="T52" fmla="*/ 136 w 545"/>
                <a:gd name="T53" fmla="*/ 91 h 273"/>
                <a:gd name="T54" fmla="*/ 91 w 545"/>
                <a:gd name="T55" fmla="*/ 91 h 273"/>
                <a:gd name="T56" fmla="*/ 91 w 545"/>
                <a:gd name="T57" fmla="*/ 137 h 273"/>
                <a:gd name="T58" fmla="*/ 46 w 545"/>
                <a:gd name="T59" fmla="*/ 137 h 2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45" h="273">
                  <a:moveTo>
                    <a:pt x="46" y="137"/>
                  </a:moveTo>
                  <a:lnTo>
                    <a:pt x="46" y="182"/>
                  </a:lnTo>
                  <a:lnTo>
                    <a:pt x="0" y="182"/>
                  </a:lnTo>
                  <a:lnTo>
                    <a:pt x="0" y="227"/>
                  </a:lnTo>
                  <a:lnTo>
                    <a:pt x="46" y="227"/>
                  </a:lnTo>
                  <a:lnTo>
                    <a:pt x="46" y="273"/>
                  </a:lnTo>
                  <a:lnTo>
                    <a:pt x="91" y="273"/>
                  </a:lnTo>
                  <a:lnTo>
                    <a:pt x="91" y="227"/>
                  </a:lnTo>
                  <a:lnTo>
                    <a:pt x="136" y="227"/>
                  </a:lnTo>
                  <a:lnTo>
                    <a:pt x="136" y="182"/>
                  </a:lnTo>
                  <a:lnTo>
                    <a:pt x="227" y="182"/>
                  </a:lnTo>
                  <a:lnTo>
                    <a:pt x="227" y="137"/>
                  </a:lnTo>
                  <a:lnTo>
                    <a:pt x="318" y="137"/>
                  </a:lnTo>
                  <a:lnTo>
                    <a:pt x="318" y="91"/>
                  </a:lnTo>
                  <a:lnTo>
                    <a:pt x="454" y="91"/>
                  </a:lnTo>
                  <a:lnTo>
                    <a:pt x="454" y="137"/>
                  </a:lnTo>
                  <a:lnTo>
                    <a:pt x="499" y="137"/>
                  </a:lnTo>
                  <a:lnTo>
                    <a:pt x="499" y="182"/>
                  </a:lnTo>
                  <a:lnTo>
                    <a:pt x="545" y="182"/>
                  </a:lnTo>
                  <a:lnTo>
                    <a:pt x="545" y="137"/>
                  </a:lnTo>
                  <a:lnTo>
                    <a:pt x="545" y="46"/>
                  </a:lnTo>
                  <a:lnTo>
                    <a:pt x="499" y="46"/>
                  </a:lnTo>
                  <a:lnTo>
                    <a:pt x="499" y="0"/>
                  </a:lnTo>
                  <a:lnTo>
                    <a:pt x="227" y="0"/>
                  </a:lnTo>
                  <a:lnTo>
                    <a:pt x="227" y="46"/>
                  </a:lnTo>
                  <a:lnTo>
                    <a:pt x="136" y="46"/>
                  </a:lnTo>
                  <a:lnTo>
                    <a:pt x="136" y="91"/>
                  </a:lnTo>
                  <a:lnTo>
                    <a:pt x="91" y="91"/>
                  </a:lnTo>
                  <a:lnTo>
                    <a:pt x="91" y="137"/>
                  </a:lnTo>
                  <a:lnTo>
                    <a:pt x="46" y="137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17" name="Freeform 172"/>
            <p:cNvSpPr>
              <a:spLocks/>
            </p:cNvSpPr>
            <p:nvPr/>
          </p:nvSpPr>
          <p:spPr bwMode="auto">
            <a:xfrm>
              <a:off x="2936875" y="5300663"/>
              <a:ext cx="215900" cy="144463"/>
            </a:xfrm>
            <a:custGeom>
              <a:avLst/>
              <a:gdLst>
                <a:gd name="T0" fmla="*/ 136 w 136"/>
                <a:gd name="T1" fmla="*/ 0 h 91"/>
                <a:gd name="T2" fmla="*/ 45 w 136"/>
                <a:gd name="T3" fmla="*/ 0 h 91"/>
                <a:gd name="T4" fmla="*/ 45 w 136"/>
                <a:gd name="T5" fmla="*/ 46 h 91"/>
                <a:gd name="T6" fmla="*/ 0 w 136"/>
                <a:gd name="T7" fmla="*/ 46 h 91"/>
                <a:gd name="T8" fmla="*/ 0 w 136"/>
                <a:gd name="T9" fmla="*/ 91 h 91"/>
                <a:gd name="T10" fmla="*/ 91 w 136"/>
                <a:gd name="T11" fmla="*/ 91 h 91"/>
                <a:gd name="T12" fmla="*/ 91 w 136"/>
                <a:gd name="T13" fmla="*/ 46 h 91"/>
                <a:gd name="T14" fmla="*/ 136 w 136"/>
                <a:gd name="T15" fmla="*/ 46 h 91"/>
                <a:gd name="T16" fmla="*/ 136 w 136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91">
                  <a:moveTo>
                    <a:pt x="136" y="0"/>
                  </a:moveTo>
                  <a:lnTo>
                    <a:pt x="45" y="0"/>
                  </a:lnTo>
                  <a:lnTo>
                    <a:pt x="45" y="46"/>
                  </a:lnTo>
                  <a:lnTo>
                    <a:pt x="0" y="46"/>
                  </a:lnTo>
                  <a:lnTo>
                    <a:pt x="0" y="91"/>
                  </a:lnTo>
                  <a:lnTo>
                    <a:pt x="91" y="91"/>
                  </a:lnTo>
                  <a:lnTo>
                    <a:pt x="91" y="46"/>
                  </a:lnTo>
                  <a:lnTo>
                    <a:pt x="136" y="46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18" name="Freeform 173"/>
            <p:cNvSpPr>
              <a:spLocks/>
            </p:cNvSpPr>
            <p:nvPr/>
          </p:nvSpPr>
          <p:spPr bwMode="auto">
            <a:xfrm>
              <a:off x="2432050" y="5373688"/>
              <a:ext cx="433388" cy="360363"/>
            </a:xfrm>
            <a:custGeom>
              <a:avLst/>
              <a:gdLst>
                <a:gd name="T0" fmla="*/ 273 w 273"/>
                <a:gd name="T1" fmla="*/ 45 h 227"/>
                <a:gd name="T2" fmla="*/ 273 w 273"/>
                <a:gd name="T3" fmla="*/ 181 h 227"/>
                <a:gd name="T4" fmla="*/ 182 w 273"/>
                <a:gd name="T5" fmla="*/ 181 h 227"/>
                <a:gd name="T6" fmla="*/ 182 w 273"/>
                <a:gd name="T7" fmla="*/ 227 h 227"/>
                <a:gd name="T8" fmla="*/ 137 w 273"/>
                <a:gd name="T9" fmla="*/ 227 h 227"/>
                <a:gd name="T10" fmla="*/ 137 w 273"/>
                <a:gd name="T11" fmla="*/ 136 h 227"/>
                <a:gd name="T12" fmla="*/ 91 w 273"/>
                <a:gd name="T13" fmla="*/ 136 h 227"/>
                <a:gd name="T14" fmla="*/ 91 w 273"/>
                <a:gd name="T15" fmla="*/ 90 h 227"/>
                <a:gd name="T16" fmla="*/ 0 w 273"/>
                <a:gd name="T17" fmla="*/ 90 h 227"/>
                <a:gd name="T18" fmla="*/ 0 w 273"/>
                <a:gd name="T19" fmla="*/ 45 h 227"/>
                <a:gd name="T20" fmla="*/ 46 w 273"/>
                <a:gd name="T21" fmla="*/ 45 h 227"/>
                <a:gd name="T22" fmla="*/ 46 w 273"/>
                <a:gd name="T23" fmla="*/ 0 h 227"/>
                <a:gd name="T24" fmla="*/ 91 w 273"/>
                <a:gd name="T25" fmla="*/ 0 h 227"/>
                <a:gd name="T26" fmla="*/ 91 w 273"/>
                <a:gd name="T27" fmla="*/ 45 h 227"/>
                <a:gd name="T28" fmla="*/ 273 w 273"/>
                <a:gd name="T29" fmla="*/ 45 h 2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3" h="227">
                  <a:moveTo>
                    <a:pt x="273" y="45"/>
                  </a:moveTo>
                  <a:lnTo>
                    <a:pt x="273" y="181"/>
                  </a:lnTo>
                  <a:lnTo>
                    <a:pt x="182" y="181"/>
                  </a:lnTo>
                  <a:lnTo>
                    <a:pt x="182" y="227"/>
                  </a:lnTo>
                  <a:lnTo>
                    <a:pt x="137" y="227"/>
                  </a:lnTo>
                  <a:lnTo>
                    <a:pt x="137" y="136"/>
                  </a:lnTo>
                  <a:lnTo>
                    <a:pt x="91" y="136"/>
                  </a:lnTo>
                  <a:lnTo>
                    <a:pt x="91" y="90"/>
                  </a:lnTo>
                  <a:lnTo>
                    <a:pt x="0" y="90"/>
                  </a:lnTo>
                  <a:lnTo>
                    <a:pt x="0" y="45"/>
                  </a:lnTo>
                  <a:lnTo>
                    <a:pt x="46" y="45"/>
                  </a:lnTo>
                  <a:lnTo>
                    <a:pt x="46" y="0"/>
                  </a:lnTo>
                  <a:lnTo>
                    <a:pt x="91" y="0"/>
                  </a:lnTo>
                  <a:lnTo>
                    <a:pt x="91" y="45"/>
                  </a:lnTo>
                  <a:lnTo>
                    <a:pt x="273" y="45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19" name="Freeform 174"/>
            <p:cNvSpPr>
              <a:spLocks/>
            </p:cNvSpPr>
            <p:nvPr/>
          </p:nvSpPr>
          <p:spPr bwMode="auto">
            <a:xfrm>
              <a:off x="1136650" y="4868863"/>
              <a:ext cx="647700" cy="431800"/>
            </a:xfrm>
            <a:custGeom>
              <a:avLst/>
              <a:gdLst>
                <a:gd name="T0" fmla="*/ 317 w 408"/>
                <a:gd name="T1" fmla="*/ 0 h 272"/>
                <a:gd name="T2" fmla="*/ 272 w 408"/>
                <a:gd name="T3" fmla="*/ 0 h 272"/>
                <a:gd name="T4" fmla="*/ 272 w 408"/>
                <a:gd name="T5" fmla="*/ 46 h 272"/>
                <a:gd name="T6" fmla="*/ 227 w 408"/>
                <a:gd name="T7" fmla="*/ 46 h 272"/>
                <a:gd name="T8" fmla="*/ 227 w 408"/>
                <a:gd name="T9" fmla="*/ 91 h 272"/>
                <a:gd name="T10" fmla="*/ 45 w 408"/>
                <a:gd name="T11" fmla="*/ 91 h 272"/>
                <a:gd name="T12" fmla="*/ 45 w 408"/>
                <a:gd name="T13" fmla="*/ 136 h 272"/>
                <a:gd name="T14" fmla="*/ 0 w 408"/>
                <a:gd name="T15" fmla="*/ 136 h 272"/>
                <a:gd name="T16" fmla="*/ 0 w 408"/>
                <a:gd name="T17" fmla="*/ 182 h 272"/>
                <a:gd name="T18" fmla="*/ 91 w 408"/>
                <a:gd name="T19" fmla="*/ 182 h 272"/>
                <a:gd name="T20" fmla="*/ 91 w 408"/>
                <a:gd name="T21" fmla="*/ 227 h 272"/>
                <a:gd name="T22" fmla="*/ 317 w 408"/>
                <a:gd name="T23" fmla="*/ 227 h 272"/>
                <a:gd name="T24" fmla="*/ 317 w 408"/>
                <a:gd name="T25" fmla="*/ 272 h 272"/>
                <a:gd name="T26" fmla="*/ 408 w 408"/>
                <a:gd name="T27" fmla="*/ 272 h 272"/>
                <a:gd name="T28" fmla="*/ 408 w 408"/>
                <a:gd name="T29" fmla="*/ 136 h 272"/>
                <a:gd name="T30" fmla="*/ 317 w 408"/>
                <a:gd name="T31" fmla="*/ 136 h 272"/>
                <a:gd name="T32" fmla="*/ 317 w 408"/>
                <a:gd name="T33" fmla="*/ 0 h 2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8" h="272">
                  <a:moveTo>
                    <a:pt x="317" y="0"/>
                  </a:moveTo>
                  <a:lnTo>
                    <a:pt x="272" y="0"/>
                  </a:lnTo>
                  <a:lnTo>
                    <a:pt x="272" y="46"/>
                  </a:lnTo>
                  <a:lnTo>
                    <a:pt x="227" y="46"/>
                  </a:lnTo>
                  <a:lnTo>
                    <a:pt x="227" y="91"/>
                  </a:lnTo>
                  <a:lnTo>
                    <a:pt x="45" y="91"/>
                  </a:lnTo>
                  <a:lnTo>
                    <a:pt x="45" y="136"/>
                  </a:lnTo>
                  <a:lnTo>
                    <a:pt x="0" y="136"/>
                  </a:lnTo>
                  <a:lnTo>
                    <a:pt x="0" y="182"/>
                  </a:lnTo>
                  <a:lnTo>
                    <a:pt x="91" y="182"/>
                  </a:lnTo>
                  <a:lnTo>
                    <a:pt x="91" y="227"/>
                  </a:lnTo>
                  <a:lnTo>
                    <a:pt x="317" y="227"/>
                  </a:lnTo>
                  <a:lnTo>
                    <a:pt x="317" y="272"/>
                  </a:lnTo>
                  <a:lnTo>
                    <a:pt x="408" y="272"/>
                  </a:lnTo>
                  <a:lnTo>
                    <a:pt x="408" y="136"/>
                  </a:lnTo>
                  <a:lnTo>
                    <a:pt x="317" y="136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20" name="Freeform 177"/>
            <p:cNvSpPr>
              <a:spLocks/>
            </p:cNvSpPr>
            <p:nvPr/>
          </p:nvSpPr>
          <p:spPr bwMode="auto">
            <a:xfrm>
              <a:off x="2865438" y="4724400"/>
              <a:ext cx="574675" cy="576263"/>
            </a:xfrm>
            <a:custGeom>
              <a:avLst/>
              <a:gdLst>
                <a:gd name="T0" fmla="*/ 136 w 362"/>
                <a:gd name="T1" fmla="*/ 0 h 363"/>
                <a:gd name="T2" fmla="*/ 136 w 362"/>
                <a:gd name="T3" fmla="*/ 91 h 363"/>
                <a:gd name="T4" fmla="*/ 90 w 362"/>
                <a:gd name="T5" fmla="*/ 91 h 363"/>
                <a:gd name="T6" fmla="*/ 90 w 362"/>
                <a:gd name="T7" fmla="*/ 137 h 363"/>
                <a:gd name="T8" fmla="*/ 45 w 362"/>
                <a:gd name="T9" fmla="*/ 137 h 363"/>
                <a:gd name="T10" fmla="*/ 45 w 362"/>
                <a:gd name="T11" fmla="*/ 182 h 363"/>
                <a:gd name="T12" fmla="*/ 0 w 362"/>
                <a:gd name="T13" fmla="*/ 182 h 363"/>
                <a:gd name="T14" fmla="*/ 0 w 362"/>
                <a:gd name="T15" fmla="*/ 273 h 363"/>
                <a:gd name="T16" fmla="*/ 136 w 362"/>
                <a:gd name="T17" fmla="*/ 273 h 363"/>
                <a:gd name="T18" fmla="*/ 136 w 362"/>
                <a:gd name="T19" fmla="*/ 318 h 363"/>
                <a:gd name="T20" fmla="*/ 181 w 362"/>
                <a:gd name="T21" fmla="*/ 318 h 363"/>
                <a:gd name="T22" fmla="*/ 181 w 362"/>
                <a:gd name="T23" fmla="*/ 363 h 363"/>
                <a:gd name="T24" fmla="*/ 317 w 362"/>
                <a:gd name="T25" fmla="*/ 363 h 363"/>
                <a:gd name="T26" fmla="*/ 317 w 362"/>
                <a:gd name="T27" fmla="*/ 318 h 363"/>
                <a:gd name="T28" fmla="*/ 317 w 362"/>
                <a:gd name="T29" fmla="*/ 273 h 363"/>
                <a:gd name="T30" fmla="*/ 362 w 362"/>
                <a:gd name="T31" fmla="*/ 273 h 363"/>
                <a:gd name="T32" fmla="*/ 362 w 362"/>
                <a:gd name="T33" fmla="*/ 227 h 363"/>
                <a:gd name="T34" fmla="*/ 317 w 362"/>
                <a:gd name="T35" fmla="*/ 227 h 363"/>
                <a:gd name="T36" fmla="*/ 317 w 362"/>
                <a:gd name="T37" fmla="*/ 182 h 363"/>
                <a:gd name="T38" fmla="*/ 272 w 362"/>
                <a:gd name="T39" fmla="*/ 182 h 363"/>
                <a:gd name="T40" fmla="*/ 272 w 362"/>
                <a:gd name="T41" fmla="*/ 137 h 363"/>
                <a:gd name="T42" fmla="*/ 226 w 362"/>
                <a:gd name="T43" fmla="*/ 137 h 363"/>
                <a:gd name="T44" fmla="*/ 226 w 362"/>
                <a:gd name="T45" fmla="*/ 91 h 363"/>
                <a:gd name="T46" fmla="*/ 272 w 362"/>
                <a:gd name="T47" fmla="*/ 91 h 363"/>
                <a:gd name="T48" fmla="*/ 272 w 362"/>
                <a:gd name="T49" fmla="*/ 0 h 363"/>
                <a:gd name="T50" fmla="*/ 136 w 362"/>
                <a:gd name="T51" fmla="*/ 0 h 3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2" h="363">
                  <a:moveTo>
                    <a:pt x="136" y="0"/>
                  </a:moveTo>
                  <a:lnTo>
                    <a:pt x="136" y="91"/>
                  </a:lnTo>
                  <a:lnTo>
                    <a:pt x="90" y="91"/>
                  </a:lnTo>
                  <a:lnTo>
                    <a:pt x="90" y="137"/>
                  </a:lnTo>
                  <a:lnTo>
                    <a:pt x="45" y="137"/>
                  </a:lnTo>
                  <a:lnTo>
                    <a:pt x="45" y="182"/>
                  </a:lnTo>
                  <a:lnTo>
                    <a:pt x="0" y="182"/>
                  </a:lnTo>
                  <a:lnTo>
                    <a:pt x="0" y="273"/>
                  </a:lnTo>
                  <a:lnTo>
                    <a:pt x="136" y="273"/>
                  </a:lnTo>
                  <a:lnTo>
                    <a:pt x="136" y="318"/>
                  </a:lnTo>
                  <a:lnTo>
                    <a:pt x="181" y="318"/>
                  </a:lnTo>
                  <a:lnTo>
                    <a:pt x="181" y="363"/>
                  </a:lnTo>
                  <a:lnTo>
                    <a:pt x="317" y="363"/>
                  </a:lnTo>
                  <a:lnTo>
                    <a:pt x="317" y="318"/>
                  </a:lnTo>
                  <a:lnTo>
                    <a:pt x="317" y="273"/>
                  </a:lnTo>
                  <a:lnTo>
                    <a:pt x="362" y="273"/>
                  </a:lnTo>
                  <a:lnTo>
                    <a:pt x="362" y="227"/>
                  </a:lnTo>
                  <a:lnTo>
                    <a:pt x="317" y="227"/>
                  </a:lnTo>
                  <a:lnTo>
                    <a:pt x="317" y="182"/>
                  </a:lnTo>
                  <a:lnTo>
                    <a:pt x="272" y="182"/>
                  </a:lnTo>
                  <a:lnTo>
                    <a:pt x="272" y="137"/>
                  </a:lnTo>
                  <a:lnTo>
                    <a:pt x="226" y="137"/>
                  </a:lnTo>
                  <a:lnTo>
                    <a:pt x="226" y="91"/>
                  </a:lnTo>
                  <a:lnTo>
                    <a:pt x="272" y="91"/>
                  </a:lnTo>
                  <a:lnTo>
                    <a:pt x="272" y="0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21" name="Freeform 178"/>
            <p:cNvSpPr>
              <a:spLocks/>
            </p:cNvSpPr>
            <p:nvPr/>
          </p:nvSpPr>
          <p:spPr bwMode="auto">
            <a:xfrm>
              <a:off x="5529263" y="5013325"/>
              <a:ext cx="503238" cy="576263"/>
            </a:xfrm>
            <a:custGeom>
              <a:avLst/>
              <a:gdLst>
                <a:gd name="T0" fmla="*/ 45 w 317"/>
                <a:gd name="T1" fmla="*/ 0 h 363"/>
                <a:gd name="T2" fmla="*/ 91 w 317"/>
                <a:gd name="T3" fmla="*/ 0 h 363"/>
                <a:gd name="T4" fmla="*/ 91 w 317"/>
                <a:gd name="T5" fmla="*/ 45 h 363"/>
                <a:gd name="T6" fmla="*/ 91 w 317"/>
                <a:gd name="T7" fmla="*/ 91 h 363"/>
                <a:gd name="T8" fmla="*/ 272 w 317"/>
                <a:gd name="T9" fmla="*/ 91 h 363"/>
                <a:gd name="T10" fmla="*/ 272 w 317"/>
                <a:gd name="T11" fmla="*/ 136 h 363"/>
                <a:gd name="T12" fmla="*/ 317 w 317"/>
                <a:gd name="T13" fmla="*/ 136 h 363"/>
                <a:gd name="T14" fmla="*/ 317 w 317"/>
                <a:gd name="T15" fmla="*/ 181 h 363"/>
                <a:gd name="T16" fmla="*/ 227 w 317"/>
                <a:gd name="T17" fmla="*/ 181 h 363"/>
                <a:gd name="T18" fmla="*/ 227 w 317"/>
                <a:gd name="T19" fmla="*/ 227 h 363"/>
                <a:gd name="T20" fmla="*/ 181 w 317"/>
                <a:gd name="T21" fmla="*/ 227 h 363"/>
                <a:gd name="T22" fmla="*/ 181 w 317"/>
                <a:gd name="T23" fmla="*/ 272 h 363"/>
                <a:gd name="T24" fmla="*/ 181 w 317"/>
                <a:gd name="T25" fmla="*/ 317 h 363"/>
                <a:gd name="T26" fmla="*/ 136 w 317"/>
                <a:gd name="T27" fmla="*/ 317 h 363"/>
                <a:gd name="T28" fmla="*/ 136 w 317"/>
                <a:gd name="T29" fmla="*/ 363 h 363"/>
                <a:gd name="T30" fmla="*/ 0 w 317"/>
                <a:gd name="T31" fmla="*/ 363 h 363"/>
                <a:gd name="T32" fmla="*/ 0 w 317"/>
                <a:gd name="T33" fmla="*/ 272 h 363"/>
                <a:gd name="T34" fmla="*/ 45 w 317"/>
                <a:gd name="T35" fmla="*/ 272 h 363"/>
                <a:gd name="T36" fmla="*/ 45 w 317"/>
                <a:gd name="T37" fmla="*/ 227 h 363"/>
                <a:gd name="T38" fmla="*/ 91 w 317"/>
                <a:gd name="T39" fmla="*/ 227 h 363"/>
                <a:gd name="T40" fmla="*/ 91 w 317"/>
                <a:gd name="T41" fmla="*/ 91 h 363"/>
                <a:gd name="T42" fmla="*/ 45 w 317"/>
                <a:gd name="T43" fmla="*/ 91 h 363"/>
                <a:gd name="T44" fmla="*/ 45 w 317"/>
                <a:gd name="T45" fmla="*/ 0 h 3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7" h="363">
                  <a:moveTo>
                    <a:pt x="45" y="0"/>
                  </a:moveTo>
                  <a:lnTo>
                    <a:pt x="91" y="0"/>
                  </a:lnTo>
                  <a:lnTo>
                    <a:pt x="91" y="45"/>
                  </a:lnTo>
                  <a:lnTo>
                    <a:pt x="91" y="91"/>
                  </a:lnTo>
                  <a:lnTo>
                    <a:pt x="272" y="91"/>
                  </a:lnTo>
                  <a:lnTo>
                    <a:pt x="272" y="136"/>
                  </a:lnTo>
                  <a:lnTo>
                    <a:pt x="317" y="136"/>
                  </a:lnTo>
                  <a:lnTo>
                    <a:pt x="317" y="181"/>
                  </a:lnTo>
                  <a:lnTo>
                    <a:pt x="227" y="181"/>
                  </a:lnTo>
                  <a:lnTo>
                    <a:pt x="227" y="227"/>
                  </a:lnTo>
                  <a:lnTo>
                    <a:pt x="181" y="227"/>
                  </a:lnTo>
                  <a:lnTo>
                    <a:pt x="181" y="272"/>
                  </a:lnTo>
                  <a:lnTo>
                    <a:pt x="181" y="317"/>
                  </a:lnTo>
                  <a:lnTo>
                    <a:pt x="136" y="317"/>
                  </a:lnTo>
                  <a:lnTo>
                    <a:pt x="136" y="363"/>
                  </a:lnTo>
                  <a:lnTo>
                    <a:pt x="0" y="363"/>
                  </a:lnTo>
                  <a:lnTo>
                    <a:pt x="0" y="272"/>
                  </a:lnTo>
                  <a:lnTo>
                    <a:pt x="45" y="272"/>
                  </a:lnTo>
                  <a:lnTo>
                    <a:pt x="45" y="227"/>
                  </a:lnTo>
                  <a:lnTo>
                    <a:pt x="91" y="227"/>
                  </a:lnTo>
                  <a:lnTo>
                    <a:pt x="91" y="91"/>
                  </a:lnTo>
                  <a:lnTo>
                    <a:pt x="45" y="91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22" name="Freeform 179"/>
            <p:cNvSpPr>
              <a:spLocks/>
            </p:cNvSpPr>
            <p:nvPr/>
          </p:nvSpPr>
          <p:spPr bwMode="auto">
            <a:xfrm>
              <a:off x="4016375" y="5084763"/>
              <a:ext cx="504825" cy="431800"/>
            </a:xfrm>
            <a:custGeom>
              <a:avLst/>
              <a:gdLst>
                <a:gd name="T0" fmla="*/ 46 w 318"/>
                <a:gd name="T1" fmla="*/ 0 h 272"/>
                <a:gd name="T2" fmla="*/ 46 w 318"/>
                <a:gd name="T3" fmla="*/ 182 h 272"/>
                <a:gd name="T4" fmla="*/ 0 w 318"/>
                <a:gd name="T5" fmla="*/ 182 h 272"/>
                <a:gd name="T6" fmla="*/ 0 w 318"/>
                <a:gd name="T7" fmla="*/ 227 h 272"/>
                <a:gd name="T8" fmla="*/ 46 w 318"/>
                <a:gd name="T9" fmla="*/ 227 h 272"/>
                <a:gd name="T10" fmla="*/ 46 w 318"/>
                <a:gd name="T11" fmla="*/ 182 h 272"/>
                <a:gd name="T12" fmla="*/ 182 w 318"/>
                <a:gd name="T13" fmla="*/ 182 h 272"/>
                <a:gd name="T14" fmla="*/ 182 w 318"/>
                <a:gd name="T15" fmla="*/ 227 h 272"/>
                <a:gd name="T16" fmla="*/ 91 w 318"/>
                <a:gd name="T17" fmla="*/ 227 h 272"/>
                <a:gd name="T18" fmla="*/ 91 w 318"/>
                <a:gd name="T19" fmla="*/ 272 h 272"/>
                <a:gd name="T20" fmla="*/ 227 w 318"/>
                <a:gd name="T21" fmla="*/ 272 h 272"/>
                <a:gd name="T22" fmla="*/ 227 w 318"/>
                <a:gd name="T23" fmla="*/ 227 h 272"/>
                <a:gd name="T24" fmla="*/ 272 w 318"/>
                <a:gd name="T25" fmla="*/ 227 h 272"/>
                <a:gd name="T26" fmla="*/ 272 w 318"/>
                <a:gd name="T27" fmla="*/ 182 h 272"/>
                <a:gd name="T28" fmla="*/ 318 w 318"/>
                <a:gd name="T29" fmla="*/ 182 h 272"/>
                <a:gd name="T30" fmla="*/ 318 w 318"/>
                <a:gd name="T31" fmla="*/ 91 h 272"/>
                <a:gd name="T32" fmla="*/ 227 w 318"/>
                <a:gd name="T33" fmla="*/ 91 h 272"/>
                <a:gd name="T34" fmla="*/ 227 w 318"/>
                <a:gd name="T35" fmla="*/ 46 h 272"/>
                <a:gd name="T36" fmla="*/ 136 w 318"/>
                <a:gd name="T37" fmla="*/ 46 h 272"/>
                <a:gd name="T38" fmla="*/ 136 w 318"/>
                <a:gd name="T39" fmla="*/ 0 h 272"/>
                <a:gd name="T40" fmla="*/ 46 w 318"/>
                <a:gd name="T41" fmla="*/ 0 h 2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8" h="272">
                  <a:moveTo>
                    <a:pt x="46" y="0"/>
                  </a:moveTo>
                  <a:lnTo>
                    <a:pt x="46" y="182"/>
                  </a:lnTo>
                  <a:lnTo>
                    <a:pt x="0" y="182"/>
                  </a:lnTo>
                  <a:lnTo>
                    <a:pt x="0" y="227"/>
                  </a:lnTo>
                  <a:lnTo>
                    <a:pt x="46" y="227"/>
                  </a:lnTo>
                  <a:lnTo>
                    <a:pt x="46" y="182"/>
                  </a:lnTo>
                  <a:lnTo>
                    <a:pt x="182" y="182"/>
                  </a:lnTo>
                  <a:lnTo>
                    <a:pt x="182" y="227"/>
                  </a:lnTo>
                  <a:lnTo>
                    <a:pt x="91" y="227"/>
                  </a:lnTo>
                  <a:lnTo>
                    <a:pt x="91" y="272"/>
                  </a:lnTo>
                  <a:lnTo>
                    <a:pt x="227" y="272"/>
                  </a:lnTo>
                  <a:lnTo>
                    <a:pt x="227" y="227"/>
                  </a:lnTo>
                  <a:lnTo>
                    <a:pt x="272" y="227"/>
                  </a:lnTo>
                  <a:lnTo>
                    <a:pt x="272" y="182"/>
                  </a:lnTo>
                  <a:lnTo>
                    <a:pt x="318" y="182"/>
                  </a:lnTo>
                  <a:lnTo>
                    <a:pt x="318" y="91"/>
                  </a:lnTo>
                  <a:lnTo>
                    <a:pt x="227" y="91"/>
                  </a:lnTo>
                  <a:lnTo>
                    <a:pt x="227" y="46"/>
                  </a:lnTo>
                  <a:lnTo>
                    <a:pt x="136" y="46"/>
                  </a:lnTo>
                  <a:lnTo>
                    <a:pt x="13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23" name="Freeform 180"/>
            <p:cNvSpPr>
              <a:spLocks/>
            </p:cNvSpPr>
            <p:nvPr/>
          </p:nvSpPr>
          <p:spPr bwMode="auto">
            <a:xfrm>
              <a:off x="1639888" y="4581525"/>
              <a:ext cx="865188" cy="503238"/>
            </a:xfrm>
            <a:custGeom>
              <a:avLst/>
              <a:gdLst>
                <a:gd name="T0" fmla="*/ 91 w 545"/>
                <a:gd name="T1" fmla="*/ 317 h 317"/>
                <a:gd name="T2" fmla="*/ 0 w 545"/>
                <a:gd name="T3" fmla="*/ 317 h 317"/>
                <a:gd name="T4" fmla="*/ 0 w 545"/>
                <a:gd name="T5" fmla="*/ 181 h 317"/>
                <a:gd name="T6" fmla="*/ 137 w 545"/>
                <a:gd name="T7" fmla="*/ 181 h 317"/>
                <a:gd name="T8" fmla="*/ 137 w 545"/>
                <a:gd name="T9" fmla="*/ 136 h 317"/>
                <a:gd name="T10" fmla="*/ 227 w 545"/>
                <a:gd name="T11" fmla="*/ 136 h 317"/>
                <a:gd name="T12" fmla="*/ 227 w 545"/>
                <a:gd name="T13" fmla="*/ 90 h 317"/>
                <a:gd name="T14" fmla="*/ 363 w 545"/>
                <a:gd name="T15" fmla="*/ 90 h 317"/>
                <a:gd name="T16" fmla="*/ 363 w 545"/>
                <a:gd name="T17" fmla="*/ 0 h 317"/>
                <a:gd name="T18" fmla="*/ 499 w 545"/>
                <a:gd name="T19" fmla="*/ 0 h 317"/>
                <a:gd name="T20" fmla="*/ 499 w 545"/>
                <a:gd name="T21" fmla="*/ 90 h 317"/>
                <a:gd name="T22" fmla="*/ 545 w 545"/>
                <a:gd name="T23" fmla="*/ 90 h 317"/>
                <a:gd name="T24" fmla="*/ 545 w 545"/>
                <a:gd name="T25" fmla="*/ 136 h 317"/>
                <a:gd name="T26" fmla="*/ 454 w 545"/>
                <a:gd name="T27" fmla="*/ 136 h 317"/>
                <a:gd name="T28" fmla="*/ 454 w 545"/>
                <a:gd name="T29" fmla="*/ 181 h 317"/>
                <a:gd name="T30" fmla="*/ 409 w 545"/>
                <a:gd name="T31" fmla="*/ 181 h 317"/>
                <a:gd name="T32" fmla="*/ 409 w 545"/>
                <a:gd name="T33" fmla="*/ 136 h 317"/>
                <a:gd name="T34" fmla="*/ 363 w 545"/>
                <a:gd name="T35" fmla="*/ 136 h 317"/>
                <a:gd name="T36" fmla="*/ 363 w 545"/>
                <a:gd name="T37" fmla="*/ 181 h 317"/>
                <a:gd name="T38" fmla="*/ 318 w 545"/>
                <a:gd name="T39" fmla="*/ 181 h 317"/>
                <a:gd name="T40" fmla="*/ 318 w 545"/>
                <a:gd name="T41" fmla="*/ 227 h 317"/>
                <a:gd name="T42" fmla="*/ 137 w 545"/>
                <a:gd name="T43" fmla="*/ 227 h 317"/>
                <a:gd name="T44" fmla="*/ 137 w 545"/>
                <a:gd name="T45" fmla="*/ 272 h 317"/>
                <a:gd name="T46" fmla="*/ 91 w 545"/>
                <a:gd name="T47" fmla="*/ 272 h 317"/>
                <a:gd name="T48" fmla="*/ 91 w 545"/>
                <a:gd name="T49" fmla="*/ 317 h 3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45" h="317">
                  <a:moveTo>
                    <a:pt x="91" y="317"/>
                  </a:moveTo>
                  <a:lnTo>
                    <a:pt x="0" y="317"/>
                  </a:lnTo>
                  <a:lnTo>
                    <a:pt x="0" y="181"/>
                  </a:lnTo>
                  <a:lnTo>
                    <a:pt x="137" y="181"/>
                  </a:lnTo>
                  <a:lnTo>
                    <a:pt x="137" y="136"/>
                  </a:lnTo>
                  <a:lnTo>
                    <a:pt x="227" y="136"/>
                  </a:lnTo>
                  <a:lnTo>
                    <a:pt x="227" y="90"/>
                  </a:lnTo>
                  <a:lnTo>
                    <a:pt x="363" y="90"/>
                  </a:lnTo>
                  <a:lnTo>
                    <a:pt x="363" y="0"/>
                  </a:lnTo>
                  <a:lnTo>
                    <a:pt x="499" y="0"/>
                  </a:lnTo>
                  <a:lnTo>
                    <a:pt x="499" y="90"/>
                  </a:lnTo>
                  <a:lnTo>
                    <a:pt x="545" y="90"/>
                  </a:lnTo>
                  <a:lnTo>
                    <a:pt x="545" y="136"/>
                  </a:lnTo>
                  <a:lnTo>
                    <a:pt x="454" y="136"/>
                  </a:lnTo>
                  <a:lnTo>
                    <a:pt x="454" y="181"/>
                  </a:lnTo>
                  <a:lnTo>
                    <a:pt x="409" y="181"/>
                  </a:lnTo>
                  <a:lnTo>
                    <a:pt x="409" y="136"/>
                  </a:lnTo>
                  <a:lnTo>
                    <a:pt x="363" y="136"/>
                  </a:lnTo>
                  <a:lnTo>
                    <a:pt x="363" y="181"/>
                  </a:lnTo>
                  <a:lnTo>
                    <a:pt x="318" y="181"/>
                  </a:lnTo>
                  <a:lnTo>
                    <a:pt x="318" y="227"/>
                  </a:lnTo>
                  <a:lnTo>
                    <a:pt x="137" y="227"/>
                  </a:lnTo>
                  <a:lnTo>
                    <a:pt x="137" y="272"/>
                  </a:lnTo>
                  <a:lnTo>
                    <a:pt x="91" y="272"/>
                  </a:lnTo>
                  <a:lnTo>
                    <a:pt x="91" y="317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24" name="Freeform 181"/>
            <p:cNvSpPr>
              <a:spLocks/>
            </p:cNvSpPr>
            <p:nvPr/>
          </p:nvSpPr>
          <p:spPr bwMode="auto">
            <a:xfrm>
              <a:off x="1784350" y="4797425"/>
              <a:ext cx="647700" cy="431800"/>
            </a:xfrm>
            <a:custGeom>
              <a:avLst/>
              <a:gdLst>
                <a:gd name="T0" fmla="*/ 0 w 408"/>
                <a:gd name="T1" fmla="*/ 227 h 272"/>
                <a:gd name="T2" fmla="*/ 0 w 408"/>
                <a:gd name="T3" fmla="*/ 136 h 272"/>
                <a:gd name="T4" fmla="*/ 46 w 408"/>
                <a:gd name="T5" fmla="*/ 136 h 272"/>
                <a:gd name="T6" fmla="*/ 46 w 408"/>
                <a:gd name="T7" fmla="*/ 91 h 272"/>
                <a:gd name="T8" fmla="*/ 227 w 408"/>
                <a:gd name="T9" fmla="*/ 91 h 272"/>
                <a:gd name="T10" fmla="*/ 227 w 408"/>
                <a:gd name="T11" fmla="*/ 45 h 272"/>
                <a:gd name="T12" fmla="*/ 272 w 408"/>
                <a:gd name="T13" fmla="*/ 45 h 272"/>
                <a:gd name="T14" fmla="*/ 272 w 408"/>
                <a:gd name="T15" fmla="*/ 0 h 272"/>
                <a:gd name="T16" fmla="*/ 318 w 408"/>
                <a:gd name="T17" fmla="*/ 0 h 272"/>
                <a:gd name="T18" fmla="*/ 318 w 408"/>
                <a:gd name="T19" fmla="*/ 45 h 272"/>
                <a:gd name="T20" fmla="*/ 408 w 408"/>
                <a:gd name="T21" fmla="*/ 45 h 272"/>
                <a:gd name="T22" fmla="*/ 408 w 408"/>
                <a:gd name="T23" fmla="*/ 272 h 272"/>
                <a:gd name="T24" fmla="*/ 227 w 408"/>
                <a:gd name="T25" fmla="*/ 272 h 272"/>
                <a:gd name="T26" fmla="*/ 136 w 408"/>
                <a:gd name="T27" fmla="*/ 272 h 272"/>
                <a:gd name="T28" fmla="*/ 136 w 408"/>
                <a:gd name="T29" fmla="*/ 227 h 272"/>
                <a:gd name="T30" fmla="*/ 0 w 408"/>
                <a:gd name="T31" fmla="*/ 227 h 2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8" h="272">
                  <a:moveTo>
                    <a:pt x="0" y="227"/>
                  </a:moveTo>
                  <a:lnTo>
                    <a:pt x="0" y="136"/>
                  </a:lnTo>
                  <a:lnTo>
                    <a:pt x="46" y="136"/>
                  </a:lnTo>
                  <a:lnTo>
                    <a:pt x="46" y="91"/>
                  </a:lnTo>
                  <a:lnTo>
                    <a:pt x="227" y="91"/>
                  </a:lnTo>
                  <a:lnTo>
                    <a:pt x="227" y="45"/>
                  </a:lnTo>
                  <a:lnTo>
                    <a:pt x="272" y="45"/>
                  </a:lnTo>
                  <a:lnTo>
                    <a:pt x="272" y="0"/>
                  </a:lnTo>
                  <a:lnTo>
                    <a:pt x="318" y="0"/>
                  </a:lnTo>
                  <a:lnTo>
                    <a:pt x="318" y="45"/>
                  </a:lnTo>
                  <a:lnTo>
                    <a:pt x="408" y="45"/>
                  </a:lnTo>
                  <a:lnTo>
                    <a:pt x="408" y="272"/>
                  </a:lnTo>
                  <a:lnTo>
                    <a:pt x="227" y="272"/>
                  </a:lnTo>
                  <a:lnTo>
                    <a:pt x="136" y="272"/>
                  </a:lnTo>
                  <a:lnTo>
                    <a:pt x="136" y="227"/>
                  </a:lnTo>
                  <a:lnTo>
                    <a:pt x="0" y="227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25" name="Freeform 182"/>
            <p:cNvSpPr>
              <a:spLocks/>
            </p:cNvSpPr>
            <p:nvPr/>
          </p:nvSpPr>
          <p:spPr bwMode="auto">
            <a:xfrm>
              <a:off x="2432050" y="4797425"/>
              <a:ext cx="504825" cy="431800"/>
            </a:xfrm>
            <a:custGeom>
              <a:avLst/>
              <a:gdLst>
                <a:gd name="T0" fmla="*/ 0 w 318"/>
                <a:gd name="T1" fmla="*/ 45 h 272"/>
                <a:gd name="T2" fmla="*/ 91 w 318"/>
                <a:gd name="T3" fmla="*/ 45 h 272"/>
                <a:gd name="T4" fmla="*/ 91 w 318"/>
                <a:gd name="T5" fmla="*/ 0 h 272"/>
                <a:gd name="T6" fmla="*/ 227 w 318"/>
                <a:gd name="T7" fmla="*/ 0 h 272"/>
                <a:gd name="T8" fmla="*/ 227 w 318"/>
                <a:gd name="T9" fmla="*/ 45 h 272"/>
                <a:gd name="T10" fmla="*/ 273 w 318"/>
                <a:gd name="T11" fmla="*/ 45 h 272"/>
                <a:gd name="T12" fmla="*/ 273 w 318"/>
                <a:gd name="T13" fmla="*/ 91 h 272"/>
                <a:gd name="T14" fmla="*/ 318 w 318"/>
                <a:gd name="T15" fmla="*/ 91 h 272"/>
                <a:gd name="T16" fmla="*/ 318 w 318"/>
                <a:gd name="T17" fmla="*/ 136 h 272"/>
                <a:gd name="T18" fmla="*/ 273 w 318"/>
                <a:gd name="T19" fmla="*/ 136 h 272"/>
                <a:gd name="T20" fmla="*/ 273 w 318"/>
                <a:gd name="T21" fmla="*/ 227 h 272"/>
                <a:gd name="T22" fmla="*/ 137 w 318"/>
                <a:gd name="T23" fmla="*/ 227 h 272"/>
                <a:gd name="T24" fmla="*/ 137 w 318"/>
                <a:gd name="T25" fmla="*/ 272 h 272"/>
                <a:gd name="T26" fmla="*/ 91 w 318"/>
                <a:gd name="T27" fmla="*/ 272 h 272"/>
                <a:gd name="T28" fmla="*/ 91 w 318"/>
                <a:gd name="T29" fmla="*/ 227 h 272"/>
                <a:gd name="T30" fmla="*/ 0 w 318"/>
                <a:gd name="T31" fmla="*/ 227 h 272"/>
                <a:gd name="T32" fmla="*/ 0 w 318"/>
                <a:gd name="T33" fmla="*/ 45 h 2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8" h="272">
                  <a:moveTo>
                    <a:pt x="0" y="45"/>
                  </a:moveTo>
                  <a:lnTo>
                    <a:pt x="91" y="45"/>
                  </a:lnTo>
                  <a:lnTo>
                    <a:pt x="91" y="0"/>
                  </a:lnTo>
                  <a:lnTo>
                    <a:pt x="227" y="0"/>
                  </a:lnTo>
                  <a:lnTo>
                    <a:pt x="227" y="45"/>
                  </a:lnTo>
                  <a:lnTo>
                    <a:pt x="273" y="45"/>
                  </a:lnTo>
                  <a:lnTo>
                    <a:pt x="273" y="91"/>
                  </a:lnTo>
                  <a:lnTo>
                    <a:pt x="318" y="91"/>
                  </a:lnTo>
                  <a:lnTo>
                    <a:pt x="318" y="136"/>
                  </a:lnTo>
                  <a:lnTo>
                    <a:pt x="273" y="136"/>
                  </a:lnTo>
                  <a:lnTo>
                    <a:pt x="273" y="227"/>
                  </a:lnTo>
                  <a:lnTo>
                    <a:pt x="137" y="227"/>
                  </a:lnTo>
                  <a:lnTo>
                    <a:pt x="137" y="272"/>
                  </a:lnTo>
                  <a:lnTo>
                    <a:pt x="91" y="272"/>
                  </a:lnTo>
                  <a:lnTo>
                    <a:pt x="91" y="227"/>
                  </a:lnTo>
                  <a:lnTo>
                    <a:pt x="0" y="227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26" name="Freeform 183"/>
            <p:cNvSpPr>
              <a:spLocks/>
            </p:cNvSpPr>
            <p:nvPr/>
          </p:nvSpPr>
          <p:spPr bwMode="auto">
            <a:xfrm>
              <a:off x="2360613" y="4652963"/>
              <a:ext cx="720725" cy="288925"/>
            </a:xfrm>
            <a:custGeom>
              <a:avLst/>
              <a:gdLst>
                <a:gd name="T0" fmla="*/ 454 w 454"/>
                <a:gd name="T1" fmla="*/ 45 h 182"/>
                <a:gd name="T2" fmla="*/ 182 w 454"/>
                <a:gd name="T3" fmla="*/ 45 h 182"/>
                <a:gd name="T4" fmla="*/ 182 w 454"/>
                <a:gd name="T5" fmla="*/ 0 h 182"/>
                <a:gd name="T6" fmla="*/ 136 w 454"/>
                <a:gd name="T7" fmla="*/ 0 h 182"/>
                <a:gd name="T8" fmla="*/ 136 w 454"/>
                <a:gd name="T9" fmla="*/ 45 h 182"/>
                <a:gd name="T10" fmla="*/ 91 w 454"/>
                <a:gd name="T11" fmla="*/ 45 h 182"/>
                <a:gd name="T12" fmla="*/ 91 w 454"/>
                <a:gd name="T13" fmla="*/ 91 h 182"/>
                <a:gd name="T14" fmla="*/ 0 w 454"/>
                <a:gd name="T15" fmla="*/ 91 h 182"/>
                <a:gd name="T16" fmla="*/ 0 w 454"/>
                <a:gd name="T17" fmla="*/ 136 h 182"/>
                <a:gd name="T18" fmla="*/ 136 w 454"/>
                <a:gd name="T19" fmla="*/ 136 h 182"/>
                <a:gd name="T20" fmla="*/ 136 w 454"/>
                <a:gd name="T21" fmla="*/ 91 h 182"/>
                <a:gd name="T22" fmla="*/ 272 w 454"/>
                <a:gd name="T23" fmla="*/ 91 h 182"/>
                <a:gd name="T24" fmla="*/ 272 w 454"/>
                <a:gd name="T25" fmla="*/ 136 h 182"/>
                <a:gd name="T26" fmla="*/ 318 w 454"/>
                <a:gd name="T27" fmla="*/ 136 h 182"/>
                <a:gd name="T28" fmla="*/ 318 w 454"/>
                <a:gd name="T29" fmla="*/ 182 h 182"/>
                <a:gd name="T30" fmla="*/ 408 w 454"/>
                <a:gd name="T31" fmla="*/ 182 h 182"/>
                <a:gd name="T32" fmla="*/ 408 w 454"/>
                <a:gd name="T33" fmla="*/ 136 h 182"/>
                <a:gd name="T34" fmla="*/ 454 w 454"/>
                <a:gd name="T35" fmla="*/ 136 h 182"/>
                <a:gd name="T36" fmla="*/ 454 w 454"/>
                <a:gd name="T37" fmla="*/ 45 h 1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4" h="182">
                  <a:moveTo>
                    <a:pt x="454" y="45"/>
                  </a:moveTo>
                  <a:lnTo>
                    <a:pt x="182" y="45"/>
                  </a:lnTo>
                  <a:lnTo>
                    <a:pt x="182" y="0"/>
                  </a:lnTo>
                  <a:lnTo>
                    <a:pt x="136" y="0"/>
                  </a:lnTo>
                  <a:lnTo>
                    <a:pt x="136" y="45"/>
                  </a:lnTo>
                  <a:lnTo>
                    <a:pt x="91" y="45"/>
                  </a:lnTo>
                  <a:lnTo>
                    <a:pt x="91" y="91"/>
                  </a:lnTo>
                  <a:lnTo>
                    <a:pt x="0" y="91"/>
                  </a:lnTo>
                  <a:lnTo>
                    <a:pt x="0" y="136"/>
                  </a:lnTo>
                  <a:lnTo>
                    <a:pt x="136" y="136"/>
                  </a:lnTo>
                  <a:lnTo>
                    <a:pt x="136" y="91"/>
                  </a:lnTo>
                  <a:lnTo>
                    <a:pt x="272" y="91"/>
                  </a:lnTo>
                  <a:lnTo>
                    <a:pt x="272" y="136"/>
                  </a:lnTo>
                  <a:lnTo>
                    <a:pt x="318" y="136"/>
                  </a:lnTo>
                  <a:lnTo>
                    <a:pt x="318" y="182"/>
                  </a:lnTo>
                  <a:lnTo>
                    <a:pt x="408" y="182"/>
                  </a:lnTo>
                  <a:lnTo>
                    <a:pt x="408" y="136"/>
                  </a:lnTo>
                  <a:lnTo>
                    <a:pt x="454" y="136"/>
                  </a:lnTo>
                  <a:lnTo>
                    <a:pt x="454" y="45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27" name="Freeform 184"/>
            <p:cNvSpPr>
              <a:spLocks/>
            </p:cNvSpPr>
            <p:nvPr/>
          </p:nvSpPr>
          <p:spPr bwMode="auto">
            <a:xfrm>
              <a:off x="3224213" y="4724400"/>
              <a:ext cx="433388" cy="576263"/>
            </a:xfrm>
            <a:custGeom>
              <a:avLst/>
              <a:gdLst>
                <a:gd name="T0" fmla="*/ 136 w 273"/>
                <a:gd name="T1" fmla="*/ 0 h 363"/>
                <a:gd name="T2" fmla="*/ 46 w 273"/>
                <a:gd name="T3" fmla="*/ 0 h 363"/>
                <a:gd name="T4" fmla="*/ 46 w 273"/>
                <a:gd name="T5" fmla="*/ 91 h 363"/>
                <a:gd name="T6" fmla="*/ 0 w 273"/>
                <a:gd name="T7" fmla="*/ 91 h 363"/>
                <a:gd name="T8" fmla="*/ 0 w 273"/>
                <a:gd name="T9" fmla="*/ 137 h 363"/>
                <a:gd name="T10" fmla="*/ 46 w 273"/>
                <a:gd name="T11" fmla="*/ 137 h 363"/>
                <a:gd name="T12" fmla="*/ 46 w 273"/>
                <a:gd name="T13" fmla="*/ 182 h 363"/>
                <a:gd name="T14" fmla="*/ 91 w 273"/>
                <a:gd name="T15" fmla="*/ 182 h 363"/>
                <a:gd name="T16" fmla="*/ 91 w 273"/>
                <a:gd name="T17" fmla="*/ 227 h 363"/>
                <a:gd name="T18" fmla="*/ 136 w 273"/>
                <a:gd name="T19" fmla="*/ 227 h 363"/>
                <a:gd name="T20" fmla="*/ 136 w 273"/>
                <a:gd name="T21" fmla="*/ 273 h 363"/>
                <a:gd name="T22" fmla="*/ 182 w 273"/>
                <a:gd name="T23" fmla="*/ 273 h 363"/>
                <a:gd name="T24" fmla="*/ 182 w 273"/>
                <a:gd name="T25" fmla="*/ 363 h 363"/>
                <a:gd name="T26" fmla="*/ 273 w 273"/>
                <a:gd name="T27" fmla="*/ 363 h 363"/>
                <a:gd name="T28" fmla="*/ 273 w 273"/>
                <a:gd name="T29" fmla="*/ 182 h 363"/>
                <a:gd name="T30" fmla="*/ 182 w 273"/>
                <a:gd name="T31" fmla="*/ 182 h 363"/>
                <a:gd name="T32" fmla="*/ 182 w 273"/>
                <a:gd name="T33" fmla="*/ 91 h 363"/>
                <a:gd name="T34" fmla="*/ 136 w 273"/>
                <a:gd name="T35" fmla="*/ 91 h 363"/>
                <a:gd name="T36" fmla="*/ 136 w 273"/>
                <a:gd name="T37" fmla="*/ 0 h 3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3" h="363">
                  <a:moveTo>
                    <a:pt x="136" y="0"/>
                  </a:moveTo>
                  <a:lnTo>
                    <a:pt x="46" y="0"/>
                  </a:lnTo>
                  <a:lnTo>
                    <a:pt x="46" y="91"/>
                  </a:lnTo>
                  <a:lnTo>
                    <a:pt x="0" y="91"/>
                  </a:lnTo>
                  <a:lnTo>
                    <a:pt x="0" y="137"/>
                  </a:lnTo>
                  <a:lnTo>
                    <a:pt x="46" y="137"/>
                  </a:lnTo>
                  <a:lnTo>
                    <a:pt x="46" y="182"/>
                  </a:lnTo>
                  <a:lnTo>
                    <a:pt x="91" y="182"/>
                  </a:lnTo>
                  <a:lnTo>
                    <a:pt x="91" y="227"/>
                  </a:lnTo>
                  <a:lnTo>
                    <a:pt x="136" y="227"/>
                  </a:lnTo>
                  <a:lnTo>
                    <a:pt x="136" y="273"/>
                  </a:lnTo>
                  <a:lnTo>
                    <a:pt x="182" y="273"/>
                  </a:lnTo>
                  <a:lnTo>
                    <a:pt x="182" y="363"/>
                  </a:lnTo>
                  <a:lnTo>
                    <a:pt x="273" y="363"/>
                  </a:lnTo>
                  <a:lnTo>
                    <a:pt x="273" y="182"/>
                  </a:lnTo>
                  <a:lnTo>
                    <a:pt x="182" y="182"/>
                  </a:lnTo>
                  <a:lnTo>
                    <a:pt x="182" y="91"/>
                  </a:lnTo>
                  <a:lnTo>
                    <a:pt x="136" y="91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28" name="Freeform 185"/>
            <p:cNvSpPr>
              <a:spLocks/>
            </p:cNvSpPr>
            <p:nvPr/>
          </p:nvSpPr>
          <p:spPr bwMode="auto">
            <a:xfrm>
              <a:off x="3224213" y="5157788"/>
              <a:ext cx="288925" cy="287338"/>
            </a:xfrm>
            <a:custGeom>
              <a:avLst/>
              <a:gdLst>
                <a:gd name="T0" fmla="*/ 46 w 182"/>
                <a:gd name="T1" fmla="*/ 181 h 181"/>
                <a:gd name="T2" fmla="*/ 0 w 182"/>
                <a:gd name="T3" fmla="*/ 181 h 181"/>
                <a:gd name="T4" fmla="*/ 0 w 182"/>
                <a:gd name="T5" fmla="*/ 136 h 181"/>
                <a:gd name="T6" fmla="*/ 91 w 182"/>
                <a:gd name="T7" fmla="*/ 136 h 181"/>
                <a:gd name="T8" fmla="*/ 91 w 182"/>
                <a:gd name="T9" fmla="*/ 0 h 181"/>
                <a:gd name="T10" fmla="*/ 182 w 182"/>
                <a:gd name="T11" fmla="*/ 0 h 181"/>
                <a:gd name="T12" fmla="*/ 182 w 182"/>
                <a:gd name="T13" fmla="*/ 136 h 181"/>
                <a:gd name="T14" fmla="*/ 136 w 182"/>
                <a:gd name="T15" fmla="*/ 136 h 181"/>
                <a:gd name="T16" fmla="*/ 136 w 182"/>
                <a:gd name="T17" fmla="*/ 181 h 181"/>
                <a:gd name="T18" fmla="*/ 46 w 182"/>
                <a:gd name="T19" fmla="*/ 181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181">
                  <a:moveTo>
                    <a:pt x="46" y="181"/>
                  </a:moveTo>
                  <a:lnTo>
                    <a:pt x="0" y="181"/>
                  </a:lnTo>
                  <a:lnTo>
                    <a:pt x="0" y="136"/>
                  </a:lnTo>
                  <a:lnTo>
                    <a:pt x="91" y="136"/>
                  </a:lnTo>
                  <a:lnTo>
                    <a:pt x="91" y="0"/>
                  </a:lnTo>
                  <a:lnTo>
                    <a:pt x="182" y="0"/>
                  </a:lnTo>
                  <a:lnTo>
                    <a:pt x="182" y="136"/>
                  </a:lnTo>
                  <a:lnTo>
                    <a:pt x="136" y="136"/>
                  </a:lnTo>
                  <a:lnTo>
                    <a:pt x="136" y="181"/>
                  </a:lnTo>
                  <a:lnTo>
                    <a:pt x="46" y="181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29" name="Freeform 186"/>
            <p:cNvSpPr>
              <a:spLocks/>
            </p:cNvSpPr>
            <p:nvPr/>
          </p:nvSpPr>
          <p:spPr bwMode="auto">
            <a:xfrm>
              <a:off x="3152775" y="5445125"/>
              <a:ext cx="360363" cy="431800"/>
            </a:xfrm>
            <a:custGeom>
              <a:avLst/>
              <a:gdLst>
                <a:gd name="T0" fmla="*/ 181 w 227"/>
                <a:gd name="T1" fmla="*/ 0 h 272"/>
                <a:gd name="T2" fmla="*/ 0 w 227"/>
                <a:gd name="T3" fmla="*/ 0 h 272"/>
                <a:gd name="T4" fmla="*/ 0 w 227"/>
                <a:gd name="T5" fmla="*/ 182 h 272"/>
                <a:gd name="T6" fmla="*/ 45 w 227"/>
                <a:gd name="T7" fmla="*/ 182 h 272"/>
                <a:gd name="T8" fmla="*/ 45 w 227"/>
                <a:gd name="T9" fmla="*/ 272 h 272"/>
                <a:gd name="T10" fmla="*/ 227 w 227"/>
                <a:gd name="T11" fmla="*/ 272 h 272"/>
                <a:gd name="T12" fmla="*/ 227 w 227"/>
                <a:gd name="T13" fmla="*/ 182 h 272"/>
                <a:gd name="T14" fmla="*/ 136 w 227"/>
                <a:gd name="T15" fmla="*/ 182 h 272"/>
                <a:gd name="T16" fmla="*/ 136 w 227"/>
                <a:gd name="T17" fmla="*/ 45 h 272"/>
                <a:gd name="T18" fmla="*/ 181 w 227"/>
                <a:gd name="T19" fmla="*/ 45 h 272"/>
                <a:gd name="T20" fmla="*/ 181 w 227"/>
                <a:gd name="T21" fmla="*/ 0 h 2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7" h="272">
                  <a:moveTo>
                    <a:pt x="181" y="0"/>
                  </a:moveTo>
                  <a:lnTo>
                    <a:pt x="0" y="0"/>
                  </a:lnTo>
                  <a:lnTo>
                    <a:pt x="0" y="182"/>
                  </a:lnTo>
                  <a:lnTo>
                    <a:pt x="45" y="182"/>
                  </a:lnTo>
                  <a:lnTo>
                    <a:pt x="45" y="272"/>
                  </a:lnTo>
                  <a:lnTo>
                    <a:pt x="227" y="272"/>
                  </a:lnTo>
                  <a:lnTo>
                    <a:pt x="227" y="182"/>
                  </a:lnTo>
                  <a:lnTo>
                    <a:pt x="136" y="182"/>
                  </a:lnTo>
                  <a:lnTo>
                    <a:pt x="136" y="45"/>
                  </a:lnTo>
                  <a:lnTo>
                    <a:pt x="181" y="45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30" name="Freeform 187"/>
            <p:cNvSpPr>
              <a:spLocks/>
            </p:cNvSpPr>
            <p:nvPr/>
          </p:nvSpPr>
          <p:spPr bwMode="auto">
            <a:xfrm>
              <a:off x="3368675" y="5300663"/>
              <a:ext cx="288925" cy="433388"/>
            </a:xfrm>
            <a:custGeom>
              <a:avLst/>
              <a:gdLst>
                <a:gd name="T0" fmla="*/ 182 w 182"/>
                <a:gd name="T1" fmla="*/ 0 h 273"/>
                <a:gd name="T2" fmla="*/ 182 w 182"/>
                <a:gd name="T3" fmla="*/ 182 h 273"/>
                <a:gd name="T4" fmla="*/ 136 w 182"/>
                <a:gd name="T5" fmla="*/ 182 h 273"/>
                <a:gd name="T6" fmla="*/ 136 w 182"/>
                <a:gd name="T7" fmla="*/ 227 h 273"/>
                <a:gd name="T8" fmla="*/ 91 w 182"/>
                <a:gd name="T9" fmla="*/ 227 h 273"/>
                <a:gd name="T10" fmla="*/ 91 w 182"/>
                <a:gd name="T11" fmla="*/ 273 h 273"/>
                <a:gd name="T12" fmla="*/ 0 w 182"/>
                <a:gd name="T13" fmla="*/ 273 h 273"/>
                <a:gd name="T14" fmla="*/ 0 w 182"/>
                <a:gd name="T15" fmla="*/ 136 h 273"/>
                <a:gd name="T16" fmla="*/ 45 w 182"/>
                <a:gd name="T17" fmla="*/ 136 h 273"/>
                <a:gd name="T18" fmla="*/ 45 w 182"/>
                <a:gd name="T19" fmla="*/ 46 h 273"/>
                <a:gd name="T20" fmla="*/ 91 w 182"/>
                <a:gd name="T21" fmla="*/ 46 h 273"/>
                <a:gd name="T22" fmla="*/ 91 w 182"/>
                <a:gd name="T23" fmla="*/ 0 h 273"/>
                <a:gd name="T24" fmla="*/ 182 w 182"/>
                <a:gd name="T25" fmla="*/ 0 h 2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2" h="273">
                  <a:moveTo>
                    <a:pt x="182" y="0"/>
                  </a:moveTo>
                  <a:lnTo>
                    <a:pt x="182" y="182"/>
                  </a:lnTo>
                  <a:lnTo>
                    <a:pt x="136" y="182"/>
                  </a:lnTo>
                  <a:lnTo>
                    <a:pt x="136" y="227"/>
                  </a:lnTo>
                  <a:lnTo>
                    <a:pt x="91" y="227"/>
                  </a:lnTo>
                  <a:lnTo>
                    <a:pt x="91" y="273"/>
                  </a:lnTo>
                  <a:lnTo>
                    <a:pt x="0" y="273"/>
                  </a:lnTo>
                  <a:lnTo>
                    <a:pt x="0" y="136"/>
                  </a:lnTo>
                  <a:lnTo>
                    <a:pt x="45" y="136"/>
                  </a:lnTo>
                  <a:lnTo>
                    <a:pt x="45" y="46"/>
                  </a:lnTo>
                  <a:lnTo>
                    <a:pt x="91" y="46"/>
                  </a:lnTo>
                  <a:lnTo>
                    <a:pt x="91" y="0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31" name="Freeform 188"/>
            <p:cNvSpPr>
              <a:spLocks/>
            </p:cNvSpPr>
            <p:nvPr/>
          </p:nvSpPr>
          <p:spPr bwMode="auto">
            <a:xfrm>
              <a:off x="3513138" y="5084763"/>
              <a:ext cx="576263" cy="720725"/>
            </a:xfrm>
            <a:custGeom>
              <a:avLst/>
              <a:gdLst>
                <a:gd name="T0" fmla="*/ 0 w 363"/>
                <a:gd name="T1" fmla="*/ 363 h 454"/>
                <a:gd name="T2" fmla="*/ 0 w 363"/>
                <a:gd name="T3" fmla="*/ 454 h 454"/>
                <a:gd name="T4" fmla="*/ 45 w 363"/>
                <a:gd name="T5" fmla="*/ 454 h 454"/>
                <a:gd name="T6" fmla="*/ 45 w 363"/>
                <a:gd name="T7" fmla="*/ 409 h 454"/>
                <a:gd name="T8" fmla="*/ 91 w 363"/>
                <a:gd name="T9" fmla="*/ 409 h 454"/>
                <a:gd name="T10" fmla="*/ 91 w 363"/>
                <a:gd name="T11" fmla="*/ 363 h 454"/>
                <a:gd name="T12" fmla="*/ 136 w 363"/>
                <a:gd name="T13" fmla="*/ 363 h 454"/>
                <a:gd name="T14" fmla="*/ 136 w 363"/>
                <a:gd name="T15" fmla="*/ 318 h 454"/>
                <a:gd name="T16" fmla="*/ 317 w 363"/>
                <a:gd name="T17" fmla="*/ 318 h 454"/>
                <a:gd name="T18" fmla="*/ 317 w 363"/>
                <a:gd name="T19" fmla="*/ 272 h 454"/>
                <a:gd name="T20" fmla="*/ 272 w 363"/>
                <a:gd name="T21" fmla="*/ 272 h 454"/>
                <a:gd name="T22" fmla="*/ 272 w 363"/>
                <a:gd name="T23" fmla="*/ 227 h 454"/>
                <a:gd name="T24" fmla="*/ 227 w 363"/>
                <a:gd name="T25" fmla="*/ 227 h 454"/>
                <a:gd name="T26" fmla="*/ 227 w 363"/>
                <a:gd name="T27" fmla="*/ 182 h 454"/>
                <a:gd name="T28" fmla="*/ 272 w 363"/>
                <a:gd name="T29" fmla="*/ 182 h 454"/>
                <a:gd name="T30" fmla="*/ 272 w 363"/>
                <a:gd name="T31" fmla="*/ 136 h 454"/>
                <a:gd name="T32" fmla="*/ 317 w 363"/>
                <a:gd name="T33" fmla="*/ 136 h 454"/>
                <a:gd name="T34" fmla="*/ 317 w 363"/>
                <a:gd name="T35" fmla="*/ 91 h 454"/>
                <a:gd name="T36" fmla="*/ 363 w 363"/>
                <a:gd name="T37" fmla="*/ 91 h 454"/>
                <a:gd name="T38" fmla="*/ 363 w 363"/>
                <a:gd name="T39" fmla="*/ 46 h 454"/>
                <a:gd name="T40" fmla="*/ 317 w 363"/>
                <a:gd name="T41" fmla="*/ 46 h 454"/>
                <a:gd name="T42" fmla="*/ 317 w 363"/>
                <a:gd name="T43" fmla="*/ 0 h 454"/>
                <a:gd name="T44" fmla="*/ 272 w 363"/>
                <a:gd name="T45" fmla="*/ 0 h 454"/>
                <a:gd name="T46" fmla="*/ 272 w 363"/>
                <a:gd name="T47" fmla="*/ 46 h 454"/>
                <a:gd name="T48" fmla="*/ 227 w 363"/>
                <a:gd name="T49" fmla="*/ 46 h 454"/>
                <a:gd name="T50" fmla="*/ 227 w 363"/>
                <a:gd name="T51" fmla="*/ 136 h 454"/>
                <a:gd name="T52" fmla="*/ 181 w 363"/>
                <a:gd name="T53" fmla="*/ 136 h 454"/>
                <a:gd name="T54" fmla="*/ 181 w 363"/>
                <a:gd name="T55" fmla="*/ 91 h 454"/>
                <a:gd name="T56" fmla="*/ 91 w 363"/>
                <a:gd name="T57" fmla="*/ 91 h 454"/>
                <a:gd name="T58" fmla="*/ 91 w 363"/>
                <a:gd name="T59" fmla="*/ 318 h 454"/>
                <a:gd name="T60" fmla="*/ 45 w 363"/>
                <a:gd name="T61" fmla="*/ 318 h 454"/>
                <a:gd name="T62" fmla="*/ 45 w 363"/>
                <a:gd name="T63" fmla="*/ 363 h 454"/>
                <a:gd name="T64" fmla="*/ 0 w 363"/>
                <a:gd name="T65" fmla="*/ 363 h 4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3" h="454">
                  <a:moveTo>
                    <a:pt x="0" y="363"/>
                  </a:moveTo>
                  <a:lnTo>
                    <a:pt x="0" y="454"/>
                  </a:lnTo>
                  <a:lnTo>
                    <a:pt x="45" y="454"/>
                  </a:lnTo>
                  <a:lnTo>
                    <a:pt x="45" y="409"/>
                  </a:lnTo>
                  <a:lnTo>
                    <a:pt x="91" y="409"/>
                  </a:lnTo>
                  <a:lnTo>
                    <a:pt x="91" y="363"/>
                  </a:lnTo>
                  <a:lnTo>
                    <a:pt x="136" y="363"/>
                  </a:lnTo>
                  <a:lnTo>
                    <a:pt x="136" y="318"/>
                  </a:lnTo>
                  <a:lnTo>
                    <a:pt x="317" y="318"/>
                  </a:lnTo>
                  <a:lnTo>
                    <a:pt x="317" y="272"/>
                  </a:lnTo>
                  <a:lnTo>
                    <a:pt x="272" y="272"/>
                  </a:lnTo>
                  <a:lnTo>
                    <a:pt x="272" y="227"/>
                  </a:lnTo>
                  <a:lnTo>
                    <a:pt x="227" y="227"/>
                  </a:lnTo>
                  <a:lnTo>
                    <a:pt x="227" y="182"/>
                  </a:lnTo>
                  <a:lnTo>
                    <a:pt x="272" y="182"/>
                  </a:lnTo>
                  <a:lnTo>
                    <a:pt x="272" y="136"/>
                  </a:lnTo>
                  <a:lnTo>
                    <a:pt x="317" y="136"/>
                  </a:lnTo>
                  <a:lnTo>
                    <a:pt x="317" y="91"/>
                  </a:lnTo>
                  <a:lnTo>
                    <a:pt x="363" y="91"/>
                  </a:lnTo>
                  <a:lnTo>
                    <a:pt x="363" y="46"/>
                  </a:lnTo>
                  <a:lnTo>
                    <a:pt x="317" y="46"/>
                  </a:lnTo>
                  <a:lnTo>
                    <a:pt x="317" y="0"/>
                  </a:lnTo>
                  <a:lnTo>
                    <a:pt x="272" y="0"/>
                  </a:lnTo>
                  <a:lnTo>
                    <a:pt x="272" y="46"/>
                  </a:lnTo>
                  <a:lnTo>
                    <a:pt x="227" y="46"/>
                  </a:lnTo>
                  <a:lnTo>
                    <a:pt x="227" y="136"/>
                  </a:lnTo>
                  <a:lnTo>
                    <a:pt x="181" y="136"/>
                  </a:lnTo>
                  <a:lnTo>
                    <a:pt x="181" y="91"/>
                  </a:lnTo>
                  <a:lnTo>
                    <a:pt x="91" y="91"/>
                  </a:lnTo>
                  <a:lnTo>
                    <a:pt x="91" y="318"/>
                  </a:lnTo>
                  <a:lnTo>
                    <a:pt x="45" y="318"/>
                  </a:lnTo>
                  <a:lnTo>
                    <a:pt x="45" y="363"/>
                  </a:lnTo>
                  <a:lnTo>
                    <a:pt x="0" y="363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32" name="Freeform 189"/>
            <p:cNvSpPr>
              <a:spLocks/>
            </p:cNvSpPr>
            <p:nvPr/>
          </p:nvSpPr>
          <p:spPr bwMode="auto">
            <a:xfrm>
              <a:off x="3513138" y="4581525"/>
              <a:ext cx="719138" cy="431800"/>
            </a:xfrm>
            <a:custGeom>
              <a:avLst/>
              <a:gdLst>
                <a:gd name="T0" fmla="*/ 272 w 453"/>
                <a:gd name="T1" fmla="*/ 0 h 272"/>
                <a:gd name="T2" fmla="*/ 317 w 453"/>
                <a:gd name="T3" fmla="*/ 0 h 272"/>
                <a:gd name="T4" fmla="*/ 317 w 453"/>
                <a:gd name="T5" fmla="*/ 45 h 272"/>
                <a:gd name="T6" fmla="*/ 408 w 453"/>
                <a:gd name="T7" fmla="*/ 45 h 272"/>
                <a:gd name="T8" fmla="*/ 408 w 453"/>
                <a:gd name="T9" fmla="*/ 90 h 272"/>
                <a:gd name="T10" fmla="*/ 408 w 453"/>
                <a:gd name="T11" fmla="*/ 136 h 272"/>
                <a:gd name="T12" fmla="*/ 453 w 453"/>
                <a:gd name="T13" fmla="*/ 136 h 272"/>
                <a:gd name="T14" fmla="*/ 453 w 453"/>
                <a:gd name="T15" fmla="*/ 181 h 272"/>
                <a:gd name="T16" fmla="*/ 227 w 453"/>
                <a:gd name="T17" fmla="*/ 181 h 272"/>
                <a:gd name="T18" fmla="*/ 227 w 453"/>
                <a:gd name="T19" fmla="*/ 227 h 272"/>
                <a:gd name="T20" fmla="*/ 136 w 453"/>
                <a:gd name="T21" fmla="*/ 227 h 272"/>
                <a:gd name="T22" fmla="*/ 136 w 453"/>
                <a:gd name="T23" fmla="*/ 272 h 272"/>
                <a:gd name="T24" fmla="*/ 0 w 453"/>
                <a:gd name="T25" fmla="*/ 272 h 272"/>
                <a:gd name="T26" fmla="*/ 0 w 453"/>
                <a:gd name="T27" fmla="*/ 181 h 272"/>
                <a:gd name="T28" fmla="*/ 45 w 453"/>
                <a:gd name="T29" fmla="*/ 181 h 272"/>
                <a:gd name="T30" fmla="*/ 45 w 453"/>
                <a:gd name="T31" fmla="*/ 227 h 272"/>
                <a:gd name="T32" fmla="*/ 91 w 453"/>
                <a:gd name="T33" fmla="*/ 227 h 272"/>
                <a:gd name="T34" fmla="*/ 91 w 453"/>
                <a:gd name="T35" fmla="*/ 181 h 272"/>
                <a:gd name="T36" fmla="*/ 227 w 453"/>
                <a:gd name="T37" fmla="*/ 181 h 272"/>
                <a:gd name="T38" fmla="*/ 227 w 453"/>
                <a:gd name="T39" fmla="*/ 90 h 272"/>
                <a:gd name="T40" fmla="*/ 181 w 453"/>
                <a:gd name="T41" fmla="*/ 90 h 272"/>
                <a:gd name="T42" fmla="*/ 181 w 453"/>
                <a:gd name="T43" fmla="*/ 45 h 272"/>
                <a:gd name="T44" fmla="*/ 272 w 453"/>
                <a:gd name="T45" fmla="*/ 45 h 272"/>
                <a:gd name="T46" fmla="*/ 272 w 453"/>
                <a:gd name="T47" fmla="*/ 0 h 2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3" h="272">
                  <a:moveTo>
                    <a:pt x="272" y="0"/>
                  </a:moveTo>
                  <a:lnTo>
                    <a:pt x="317" y="0"/>
                  </a:lnTo>
                  <a:lnTo>
                    <a:pt x="317" y="45"/>
                  </a:lnTo>
                  <a:lnTo>
                    <a:pt x="408" y="45"/>
                  </a:lnTo>
                  <a:lnTo>
                    <a:pt x="408" y="90"/>
                  </a:lnTo>
                  <a:lnTo>
                    <a:pt x="408" y="136"/>
                  </a:lnTo>
                  <a:lnTo>
                    <a:pt x="453" y="136"/>
                  </a:lnTo>
                  <a:lnTo>
                    <a:pt x="453" y="181"/>
                  </a:lnTo>
                  <a:lnTo>
                    <a:pt x="227" y="181"/>
                  </a:lnTo>
                  <a:lnTo>
                    <a:pt x="227" y="227"/>
                  </a:lnTo>
                  <a:lnTo>
                    <a:pt x="136" y="227"/>
                  </a:lnTo>
                  <a:lnTo>
                    <a:pt x="136" y="272"/>
                  </a:lnTo>
                  <a:lnTo>
                    <a:pt x="0" y="272"/>
                  </a:lnTo>
                  <a:lnTo>
                    <a:pt x="0" y="181"/>
                  </a:lnTo>
                  <a:lnTo>
                    <a:pt x="45" y="181"/>
                  </a:lnTo>
                  <a:lnTo>
                    <a:pt x="45" y="227"/>
                  </a:lnTo>
                  <a:lnTo>
                    <a:pt x="91" y="227"/>
                  </a:lnTo>
                  <a:lnTo>
                    <a:pt x="91" y="181"/>
                  </a:lnTo>
                  <a:lnTo>
                    <a:pt x="227" y="181"/>
                  </a:lnTo>
                  <a:lnTo>
                    <a:pt x="227" y="90"/>
                  </a:lnTo>
                  <a:lnTo>
                    <a:pt x="181" y="90"/>
                  </a:lnTo>
                  <a:lnTo>
                    <a:pt x="181" y="45"/>
                  </a:lnTo>
                  <a:lnTo>
                    <a:pt x="272" y="45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33" name="Freeform 190"/>
            <p:cNvSpPr>
              <a:spLocks/>
            </p:cNvSpPr>
            <p:nvPr/>
          </p:nvSpPr>
          <p:spPr bwMode="auto">
            <a:xfrm>
              <a:off x="3657600" y="4868863"/>
              <a:ext cx="287338" cy="431800"/>
            </a:xfrm>
            <a:custGeom>
              <a:avLst/>
              <a:gdLst>
                <a:gd name="T0" fmla="*/ 181 w 181"/>
                <a:gd name="T1" fmla="*/ 0 h 272"/>
                <a:gd name="T2" fmla="*/ 181 w 181"/>
                <a:gd name="T3" fmla="*/ 182 h 272"/>
                <a:gd name="T4" fmla="*/ 136 w 181"/>
                <a:gd name="T5" fmla="*/ 182 h 272"/>
                <a:gd name="T6" fmla="*/ 136 w 181"/>
                <a:gd name="T7" fmla="*/ 272 h 272"/>
                <a:gd name="T8" fmla="*/ 90 w 181"/>
                <a:gd name="T9" fmla="*/ 272 h 272"/>
                <a:gd name="T10" fmla="*/ 90 w 181"/>
                <a:gd name="T11" fmla="*/ 227 h 272"/>
                <a:gd name="T12" fmla="*/ 0 w 181"/>
                <a:gd name="T13" fmla="*/ 227 h 272"/>
                <a:gd name="T14" fmla="*/ 0 w 181"/>
                <a:gd name="T15" fmla="*/ 91 h 272"/>
                <a:gd name="T16" fmla="*/ 45 w 181"/>
                <a:gd name="T17" fmla="*/ 91 h 272"/>
                <a:gd name="T18" fmla="*/ 45 w 181"/>
                <a:gd name="T19" fmla="*/ 46 h 272"/>
                <a:gd name="T20" fmla="*/ 136 w 181"/>
                <a:gd name="T21" fmla="*/ 46 h 272"/>
                <a:gd name="T22" fmla="*/ 136 w 181"/>
                <a:gd name="T23" fmla="*/ 0 h 272"/>
                <a:gd name="T24" fmla="*/ 181 w 181"/>
                <a:gd name="T25" fmla="*/ 0 h 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1" h="272">
                  <a:moveTo>
                    <a:pt x="181" y="0"/>
                  </a:moveTo>
                  <a:lnTo>
                    <a:pt x="181" y="182"/>
                  </a:lnTo>
                  <a:lnTo>
                    <a:pt x="136" y="182"/>
                  </a:lnTo>
                  <a:lnTo>
                    <a:pt x="136" y="272"/>
                  </a:lnTo>
                  <a:lnTo>
                    <a:pt x="90" y="272"/>
                  </a:lnTo>
                  <a:lnTo>
                    <a:pt x="90" y="227"/>
                  </a:lnTo>
                  <a:lnTo>
                    <a:pt x="0" y="227"/>
                  </a:lnTo>
                  <a:lnTo>
                    <a:pt x="0" y="91"/>
                  </a:lnTo>
                  <a:lnTo>
                    <a:pt x="45" y="91"/>
                  </a:lnTo>
                  <a:lnTo>
                    <a:pt x="45" y="46"/>
                  </a:lnTo>
                  <a:lnTo>
                    <a:pt x="136" y="46"/>
                  </a:lnTo>
                  <a:lnTo>
                    <a:pt x="136" y="0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34" name="Freeform 191"/>
            <p:cNvSpPr>
              <a:spLocks/>
            </p:cNvSpPr>
            <p:nvPr/>
          </p:nvSpPr>
          <p:spPr bwMode="auto">
            <a:xfrm>
              <a:off x="3944938" y="4581525"/>
              <a:ext cx="720725" cy="647700"/>
            </a:xfrm>
            <a:custGeom>
              <a:avLst/>
              <a:gdLst>
                <a:gd name="T0" fmla="*/ 181 w 454"/>
                <a:gd name="T1" fmla="*/ 181 h 408"/>
                <a:gd name="T2" fmla="*/ 181 w 454"/>
                <a:gd name="T3" fmla="*/ 136 h 408"/>
                <a:gd name="T4" fmla="*/ 136 w 454"/>
                <a:gd name="T5" fmla="*/ 136 h 408"/>
                <a:gd name="T6" fmla="*/ 136 w 454"/>
                <a:gd name="T7" fmla="*/ 90 h 408"/>
                <a:gd name="T8" fmla="*/ 181 w 454"/>
                <a:gd name="T9" fmla="*/ 90 h 408"/>
                <a:gd name="T10" fmla="*/ 181 w 454"/>
                <a:gd name="T11" fmla="*/ 45 h 408"/>
                <a:gd name="T12" fmla="*/ 227 w 454"/>
                <a:gd name="T13" fmla="*/ 45 h 408"/>
                <a:gd name="T14" fmla="*/ 227 w 454"/>
                <a:gd name="T15" fmla="*/ 0 h 408"/>
                <a:gd name="T16" fmla="*/ 272 w 454"/>
                <a:gd name="T17" fmla="*/ 0 h 408"/>
                <a:gd name="T18" fmla="*/ 272 w 454"/>
                <a:gd name="T19" fmla="*/ 45 h 408"/>
                <a:gd name="T20" fmla="*/ 317 w 454"/>
                <a:gd name="T21" fmla="*/ 45 h 408"/>
                <a:gd name="T22" fmla="*/ 317 w 454"/>
                <a:gd name="T23" fmla="*/ 0 h 408"/>
                <a:gd name="T24" fmla="*/ 408 w 454"/>
                <a:gd name="T25" fmla="*/ 0 h 408"/>
                <a:gd name="T26" fmla="*/ 408 w 454"/>
                <a:gd name="T27" fmla="*/ 45 h 408"/>
                <a:gd name="T28" fmla="*/ 454 w 454"/>
                <a:gd name="T29" fmla="*/ 45 h 408"/>
                <a:gd name="T30" fmla="*/ 454 w 454"/>
                <a:gd name="T31" fmla="*/ 90 h 408"/>
                <a:gd name="T32" fmla="*/ 408 w 454"/>
                <a:gd name="T33" fmla="*/ 90 h 408"/>
                <a:gd name="T34" fmla="*/ 408 w 454"/>
                <a:gd name="T35" fmla="*/ 181 h 408"/>
                <a:gd name="T36" fmla="*/ 317 w 454"/>
                <a:gd name="T37" fmla="*/ 181 h 408"/>
                <a:gd name="T38" fmla="*/ 317 w 454"/>
                <a:gd name="T39" fmla="*/ 227 h 408"/>
                <a:gd name="T40" fmla="*/ 363 w 454"/>
                <a:gd name="T41" fmla="*/ 227 h 408"/>
                <a:gd name="T42" fmla="*/ 363 w 454"/>
                <a:gd name="T43" fmla="*/ 363 h 408"/>
                <a:gd name="T44" fmla="*/ 317 w 454"/>
                <a:gd name="T45" fmla="*/ 363 h 408"/>
                <a:gd name="T46" fmla="*/ 317 w 454"/>
                <a:gd name="T47" fmla="*/ 408 h 408"/>
                <a:gd name="T48" fmla="*/ 272 w 454"/>
                <a:gd name="T49" fmla="*/ 408 h 408"/>
                <a:gd name="T50" fmla="*/ 272 w 454"/>
                <a:gd name="T51" fmla="*/ 363 h 408"/>
                <a:gd name="T52" fmla="*/ 181 w 454"/>
                <a:gd name="T53" fmla="*/ 363 h 408"/>
                <a:gd name="T54" fmla="*/ 181 w 454"/>
                <a:gd name="T55" fmla="*/ 317 h 408"/>
                <a:gd name="T56" fmla="*/ 91 w 454"/>
                <a:gd name="T57" fmla="*/ 317 h 408"/>
                <a:gd name="T58" fmla="*/ 91 w 454"/>
                <a:gd name="T59" fmla="*/ 363 h 408"/>
                <a:gd name="T60" fmla="*/ 45 w 454"/>
                <a:gd name="T61" fmla="*/ 363 h 408"/>
                <a:gd name="T62" fmla="*/ 45 w 454"/>
                <a:gd name="T63" fmla="*/ 317 h 408"/>
                <a:gd name="T64" fmla="*/ 0 w 454"/>
                <a:gd name="T65" fmla="*/ 317 h 408"/>
                <a:gd name="T66" fmla="*/ 0 w 454"/>
                <a:gd name="T67" fmla="*/ 181 h 408"/>
                <a:gd name="T68" fmla="*/ 181 w 454"/>
                <a:gd name="T69" fmla="*/ 181 h 4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54" h="408">
                  <a:moveTo>
                    <a:pt x="181" y="181"/>
                  </a:moveTo>
                  <a:lnTo>
                    <a:pt x="181" y="136"/>
                  </a:lnTo>
                  <a:lnTo>
                    <a:pt x="136" y="136"/>
                  </a:lnTo>
                  <a:lnTo>
                    <a:pt x="136" y="90"/>
                  </a:lnTo>
                  <a:lnTo>
                    <a:pt x="181" y="90"/>
                  </a:lnTo>
                  <a:lnTo>
                    <a:pt x="181" y="45"/>
                  </a:lnTo>
                  <a:lnTo>
                    <a:pt x="227" y="45"/>
                  </a:lnTo>
                  <a:lnTo>
                    <a:pt x="227" y="0"/>
                  </a:lnTo>
                  <a:lnTo>
                    <a:pt x="272" y="0"/>
                  </a:lnTo>
                  <a:lnTo>
                    <a:pt x="272" y="45"/>
                  </a:lnTo>
                  <a:lnTo>
                    <a:pt x="317" y="45"/>
                  </a:lnTo>
                  <a:lnTo>
                    <a:pt x="317" y="0"/>
                  </a:lnTo>
                  <a:lnTo>
                    <a:pt x="408" y="0"/>
                  </a:lnTo>
                  <a:lnTo>
                    <a:pt x="408" y="45"/>
                  </a:lnTo>
                  <a:lnTo>
                    <a:pt x="454" y="45"/>
                  </a:lnTo>
                  <a:lnTo>
                    <a:pt x="454" y="90"/>
                  </a:lnTo>
                  <a:lnTo>
                    <a:pt x="408" y="90"/>
                  </a:lnTo>
                  <a:lnTo>
                    <a:pt x="408" y="181"/>
                  </a:lnTo>
                  <a:lnTo>
                    <a:pt x="317" y="181"/>
                  </a:lnTo>
                  <a:lnTo>
                    <a:pt x="317" y="227"/>
                  </a:lnTo>
                  <a:lnTo>
                    <a:pt x="363" y="227"/>
                  </a:lnTo>
                  <a:lnTo>
                    <a:pt x="363" y="363"/>
                  </a:lnTo>
                  <a:lnTo>
                    <a:pt x="317" y="363"/>
                  </a:lnTo>
                  <a:lnTo>
                    <a:pt x="317" y="408"/>
                  </a:lnTo>
                  <a:lnTo>
                    <a:pt x="272" y="408"/>
                  </a:lnTo>
                  <a:lnTo>
                    <a:pt x="272" y="363"/>
                  </a:lnTo>
                  <a:lnTo>
                    <a:pt x="181" y="363"/>
                  </a:lnTo>
                  <a:lnTo>
                    <a:pt x="181" y="317"/>
                  </a:lnTo>
                  <a:lnTo>
                    <a:pt x="91" y="317"/>
                  </a:lnTo>
                  <a:lnTo>
                    <a:pt x="91" y="363"/>
                  </a:lnTo>
                  <a:lnTo>
                    <a:pt x="45" y="363"/>
                  </a:lnTo>
                  <a:lnTo>
                    <a:pt x="45" y="317"/>
                  </a:lnTo>
                  <a:lnTo>
                    <a:pt x="0" y="317"/>
                  </a:lnTo>
                  <a:lnTo>
                    <a:pt x="0" y="181"/>
                  </a:lnTo>
                  <a:lnTo>
                    <a:pt x="181" y="181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35" name="Freeform 192"/>
            <p:cNvSpPr>
              <a:spLocks/>
            </p:cNvSpPr>
            <p:nvPr/>
          </p:nvSpPr>
          <p:spPr bwMode="auto">
            <a:xfrm>
              <a:off x="4016375" y="4076700"/>
              <a:ext cx="720725" cy="647700"/>
            </a:xfrm>
            <a:custGeom>
              <a:avLst/>
              <a:gdLst>
                <a:gd name="T0" fmla="*/ 454 w 454"/>
                <a:gd name="T1" fmla="*/ 0 h 408"/>
                <a:gd name="T2" fmla="*/ 227 w 454"/>
                <a:gd name="T3" fmla="*/ 0 h 408"/>
                <a:gd name="T4" fmla="*/ 227 w 454"/>
                <a:gd name="T5" fmla="*/ 46 h 408"/>
                <a:gd name="T6" fmla="*/ 182 w 454"/>
                <a:gd name="T7" fmla="*/ 46 h 408"/>
                <a:gd name="T8" fmla="*/ 182 w 454"/>
                <a:gd name="T9" fmla="*/ 227 h 408"/>
                <a:gd name="T10" fmla="*/ 91 w 454"/>
                <a:gd name="T11" fmla="*/ 227 h 408"/>
                <a:gd name="T12" fmla="*/ 91 w 454"/>
                <a:gd name="T13" fmla="*/ 272 h 408"/>
                <a:gd name="T14" fmla="*/ 46 w 454"/>
                <a:gd name="T15" fmla="*/ 272 h 408"/>
                <a:gd name="T16" fmla="*/ 46 w 454"/>
                <a:gd name="T17" fmla="*/ 318 h 408"/>
                <a:gd name="T18" fmla="*/ 0 w 454"/>
                <a:gd name="T19" fmla="*/ 318 h 408"/>
                <a:gd name="T20" fmla="*/ 0 w 454"/>
                <a:gd name="T21" fmla="*/ 363 h 408"/>
                <a:gd name="T22" fmla="*/ 91 w 454"/>
                <a:gd name="T23" fmla="*/ 363 h 408"/>
                <a:gd name="T24" fmla="*/ 91 w 454"/>
                <a:gd name="T25" fmla="*/ 408 h 408"/>
                <a:gd name="T26" fmla="*/ 136 w 454"/>
                <a:gd name="T27" fmla="*/ 408 h 408"/>
                <a:gd name="T28" fmla="*/ 136 w 454"/>
                <a:gd name="T29" fmla="*/ 363 h 408"/>
                <a:gd name="T30" fmla="*/ 182 w 454"/>
                <a:gd name="T31" fmla="*/ 363 h 408"/>
                <a:gd name="T32" fmla="*/ 182 w 454"/>
                <a:gd name="T33" fmla="*/ 227 h 408"/>
                <a:gd name="T34" fmla="*/ 227 w 454"/>
                <a:gd name="T35" fmla="*/ 227 h 408"/>
                <a:gd name="T36" fmla="*/ 227 w 454"/>
                <a:gd name="T37" fmla="*/ 182 h 408"/>
                <a:gd name="T38" fmla="*/ 272 w 454"/>
                <a:gd name="T39" fmla="*/ 182 h 408"/>
                <a:gd name="T40" fmla="*/ 272 w 454"/>
                <a:gd name="T41" fmla="*/ 91 h 408"/>
                <a:gd name="T42" fmla="*/ 318 w 454"/>
                <a:gd name="T43" fmla="*/ 91 h 408"/>
                <a:gd name="T44" fmla="*/ 318 w 454"/>
                <a:gd name="T45" fmla="*/ 46 h 408"/>
                <a:gd name="T46" fmla="*/ 454 w 454"/>
                <a:gd name="T47" fmla="*/ 46 h 408"/>
                <a:gd name="T48" fmla="*/ 454 w 454"/>
                <a:gd name="T49" fmla="*/ 0 h 4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54" h="408">
                  <a:moveTo>
                    <a:pt x="454" y="0"/>
                  </a:moveTo>
                  <a:lnTo>
                    <a:pt x="227" y="0"/>
                  </a:lnTo>
                  <a:lnTo>
                    <a:pt x="227" y="46"/>
                  </a:lnTo>
                  <a:lnTo>
                    <a:pt x="182" y="46"/>
                  </a:lnTo>
                  <a:lnTo>
                    <a:pt x="182" y="227"/>
                  </a:lnTo>
                  <a:lnTo>
                    <a:pt x="91" y="227"/>
                  </a:lnTo>
                  <a:lnTo>
                    <a:pt x="91" y="272"/>
                  </a:lnTo>
                  <a:lnTo>
                    <a:pt x="46" y="272"/>
                  </a:lnTo>
                  <a:lnTo>
                    <a:pt x="46" y="318"/>
                  </a:lnTo>
                  <a:lnTo>
                    <a:pt x="0" y="318"/>
                  </a:lnTo>
                  <a:lnTo>
                    <a:pt x="0" y="363"/>
                  </a:lnTo>
                  <a:lnTo>
                    <a:pt x="91" y="363"/>
                  </a:lnTo>
                  <a:lnTo>
                    <a:pt x="91" y="408"/>
                  </a:lnTo>
                  <a:lnTo>
                    <a:pt x="136" y="408"/>
                  </a:lnTo>
                  <a:lnTo>
                    <a:pt x="136" y="363"/>
                  </a:lnTo>
                  <a:lnTo>
                    <a:pt x="182" y="363"/>
                  </a:lnTo>
                  <a:lnTo>
                    <a:pt x="182" y="227"/>
                  </a:lnTo>
                  <a:lnTo>
                    <a:pt x="227" y="227"/>
                  </a:lnTo>
                  <a:lnTo>
                    <a:pt x="227" y="182"/>
                  </a:lnTo>
                  <a:lnTo>
                    <a:pt x="272" y="182"/>
                  </a:lnTo>
                  <a:lnTo>
                    <a:pt x="272" y="91"/>
                  </a:lnTo>
                  <a:lnTo>
                    <a:pt x="318" y="91"/>
                  </a:lnTo>
                  <a:lnTo>
                    <a:pt x="318" y="46"/>
                  </a:lnTo>
                  <a:lnTo>
                    <a:pt x="454" y="46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36" name="Freeform 193"/>
            <p:cNvSpPr>
              <a:spLocks/>
            </p:cNvSpPr>
            <p:nvPr/>
          </p:nvSpPr>
          <p:spPr bwMode="auto">
            <a:xfrm>
              <a:off x="4305300" y="4365625"/>
              <a:ext cx="503238" cy="287338"/>
            </a:xfrm>
            <a:custGeom>
              <a:avLst/>
              <a:gdLst>
                <a:gd name="T0" fmla="*/ 45 w 317"/>
                <a:gd name="T1" fmla="*/ 0 h 181"/>
                <a:gd name="T2" fmla="*/ 90 w 317"/>
                <a:gd name="T3" fmla="*/ 0 h 181"/>
                <a:gd name="T4" fmla="*/ 90 w 317"/>
                <a:gd name="T5" fmla="*/ 45 h 181"/>
                <a:gd name="T6" fmla="*/ 181 w 317"/>
                <a:gd name="T7" fmla="*/ 45 h 181"/>
                <a:gd name="T8" fmla="*/ 181 w 317"/>
                <a:gd name="T9" fmla="*/ 0 h 181"/>
                <a:gd name="T10" fmla="*/ 317 w 317"/>
                <a:gd name="T11" fmla="*/ 0 h 181"/>
                <a:gd name="T12" fmla="*/ 317 w 317"/>
                <a:gd name="T13" fmla="*/ 136 h 181"/>
                <a:gd name="T14" fmla="*/ 272 w 317"/>
                <a:gd name="T15" fmla="*/ 136 h 181"/>
                <a:gd name="T16" fmla="*/ 272 w 317"/>
                <a:gd name="T17" fmla="*/ 181 h 181"/>
                <a:gd name="T18" fmla="*/ 181 w 317"/>
                <a:gd name="T19" fmla="*/ 181 h 181"/>
                <a:gd name="T20" fmla="*/ 181 w 317"/>
                <a:gd name="T21" fmla="*/ 136 h 181"/>
                <a:gd name="T22" fmla="*/ 90 w 317"/>
                <a:gd name="T23" fmla="*/ 136 h 181"/>
                <a:gd name="T24" fmla="*/ 90 w 317"/>
                <a:gd name="T25" fmla="*/ 181 h 181"/>
                <a:gd name="T26" fmla="*/ 45 w 317"/>
                <a:gd name="T27" fmla="*/ 181 h 181"/>
                <a:gd name="T28" fmla="*/ 45 w 317"/>
                <a:gd name="T29" fmla="*/ 136 h 181"/>
                <a:gd name="T30" fmla="*/ 0 w 317"/>
                <a:gd name="T31" fmla="*/ 136 h 181"/>
                <a:gd name="T32" fmla="*/ 0 w 317"/>
                <a:gd name="T33" fmla="*/ 45 h 181"/>
                <a:gd name="T34" fmla="*/ 45 w 317"/>
                <a:gd name="T35" fmla="*/ 45 h 181"/>
                <a:gd name="T36" fmla="*/ 45 w 317"/>
                <a:gd name="T37" fmla="*/ 0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17" h="181">
                  <a:moveTo>
                    <a:pt x="45" y="0"/>
                  </a:moveTo>
                  <a:lnTo>
                    <a:pt x="90" y="0"/>
                  </a:lnTo>
                  <a:lnTo>
                    <a:pt x="90" y="45"/>
                  </a:lnTo>
                  <a:lnTo>
                    <a:pt x="181" y="45"/>
                  </a:lnTo>
                  <a:lnTo>
                    <a:pt x="181" y="0"/>
                  </a:lnTo>
                  <a:lnTo>
                    <a:pt x="317" y="0"/>
                  </a:lnTo>
                  <a:lnTo>
                    <a:pt x="317" y="136"/>
                  </a:lnTo>
                  <a:lnTo>
                    <a:pt x="272" y="136"/>
                  </a:lnTo>
                  <a:lnTo>
                    <a:pt x="272" y="181"/>
                  </a:lnTo>
                  <a:lnTo>
                    <a:pt x="181" y="181"/>
                  </a:lnTo>
                  <a:lnTo>
                    <a:pt x="181" y="136"/>
                  </a:lnTo>
                  <a:lnTo>
                    <a:pt x="90" y="136"/>
                  </a:lnTo>
                  <a:lnTo>
                    <a:pt x="90" y="181"/>
                  </a:lnTo>
                  <a:lnTo>
                    <a:pt x="45" y="181"/>
                  </a:lnTo>
                  <a:lnTo>
                    <a:pt x="45" y="136"/>
                  </a:lnTo>
                  <a:lnTo>
                    <a:pt x="0" y="136"/>
                  </a:lnTo>
                  <a:lnTo>
                    <a:pt x="0" y="45"/>
                  </a:lnTo>
                  <a:lnTo>
                    <a:pt x="45" y="45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37" name="Freeform 194"/>
            <p:cNvSpPr>
              <a:spLocks/>
            </p:cNvSpPr>
            <p:nvPr/>
          </p:nvSpPr>
          <p:spPr bwMode="auto">
            <a:xfrm>
              <a:off x="4376738" y="5157788"/>
              <a:ext cx="792163" cy="503238"/>
            </a:xfrm>
            <a:custGeom>
              <a:avLst/>
              <a:gdLst>
                <a:gd name="T0" fmla="*/ 0 w 499"/>
                <a:gd name="T1" fmla="*/ 226 h 317"/>
                <a:gd name="T2" fmla="*/ 0 w 499"/>
                <a:gd name="T3" fmla="*/ 181 h 317"/>
                <a:gd name="T4" fmla="*/ 45 w 499"/>
                <a:gd name="T5" fmla="*/ 181 h 317"/>
                <a:gd name="T6" fmla="*/ 45 w 499"/>
                <a:gd name="T7" fmla="*/ 136 h 317"/>
                <a:gd name="T8" fmla="*/ 91 w 499"/>
                <a:gd name="T9" fmla="*/ 136 h 317"/>
                <a:gd name="T10" fmla="*/ 91 w 499"/>
                <a:gd name="T11" fmla="*/ 45 h 317"/>
                <a:gd name="T12" fmla="*/ 227 w 499"/>
                <a:gd name="T13" fmla="*/ 45 h 317"/>
                <a:gd name="T14" fmla="*/ 227 w 499"/>
                <a:gd name="T15" fmla="*/ 0 h 317"/>
                <a:gd name="T16" fmla="*/ 272 w 499"/>
                <a:gd name="T17" fmla="*/ 0 h 317"/>
                <a:gd name="T18" fmla="*/ 272 w 499"/>
                <a:gd name="T19" fmla="*/ 90 h 317"/>
                <a:gd name="T20" fmla="*/ 363 w 499"/>
                <a:gd name="T21" fmla="*/ 90 h 317"/>
                <a:gd name="T22" fmla="*/ 363 w 499"/>
                <a:gd name="T23" fmla="*/ 45 h 317"/>
                <a:gd name="T24" fmla="*/ 408 w 499"/>
                <a:gd name="T25" fmla="*/ 45 h 317"/>
                <a:gd name="T26" fmla="*/ 408 w 499"/>
                <a:gd name="T27" fmla="*/ 90 h 317"/>
                <a:gd name="T28" fmla="*/ 499 w 499"/>
                <a:gd name="T29" fmla="*/ 90 h 317"/>
                <a:gd name="T30" fmla="*/ 499 w 499"/>
                <a:gd name="T31" fmla="*/ 272 h 317"/>
                <a:gd name="T32" fmla="*/ 454 w 499"/>
                <a:gd name="T33" fmla="*/ 272 h 317"/>
                <a:gd name="T34" fmla="*/ 454 w 499"/>
                <a:gd name="T35" fmla="*/ 317 h 317"/>
                <a:gd name="T36" fmla="*/ 363 w 499"/>
                <a:gd name="T37" fmla="*/ 317 h 317"/>
                <a:gd name="T38" fmla="*/ 363 w 499"/>
                <a:gd name="T39" fmla="*/ 226 h 317"/>
                <a:gd name="T40" fmla="*/ 408 w 499"/>
                <a:gd name="T41" fmla="*/ 226 h 317"/>
                <a:gd name="T42" fmla="*/ 408 w 499"/>
                <a:gd name="T43" fmla="*/ 136 h 317"/>
                <a:gd name="T44" fmla="*/ 363 w 499"/>
                <a:gd name="T45" fmla="*/ 136 h 317"/>
                <a:gd name="T46" fmla="*/ 363 w 499"/>
                <a:gd name="T47" fmla="*/ 181 h 317"/>
                <a:gd name="T48" fmla="*/ 272 w 499"/>
                <a:gd name="T49" fmla="*/ 181 h 317"/>
                <a:gd name="T50" fmla="*/ 272 w 499"/>
                <a:gd name="T51" fmla="*/ 226 h 317"/>
                <a:gd name="T52" fmla="*/ 227 w 499"/>
                <a:gd name="T53" fmla="*/ 226 h 317"/>
                <a:gd name="T54" fmla="*/ 227 w 499"/>
                <a:gd name="T55" fmla="*/ 272 h 317"/>
                <a:gd name="T56" fmla="*/ 136 w 499"/>
                <a:gd name="T57" fmla="*/ 272 h 317"/>
                <a:gd name="T58" fmla="*/ 136 w 499"/>
                <a:gd name="T59" fmla="*/ 226 h 317"/>
                <a:gd name="T60" fmla="*/ 0 w 499"/>
                <a:gd name="T61" fmla="*/ 226 h 3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9" h="317">
                  <a:moveTo>
                    <a:pt x="0" y="226"/>
                  </a:moveTo>
                  <a:lnTo>
                    <a:pt x="0" y="181"/>
                  </a:lnTo>
                  <a:lnTo>
                    <a:pt x="45" y="181"/>
                  </a:lnTo>
                  <a:lnTo>
                    <a:pt x="45" y="136"/>
                  </a:lnTo>
                  <a:lnTo>
                    <a:pt x="91" y="136"/>
                  </a:lnTo>
                  <a:lnTo>
                    <a:pt x="91" y="45"/>
                  </a:lnTo>
                  <a:lnTo>
                    <a:pt x="227" y="45"/>
                  </a:lnTo>
                  <a:lnTo>
                    <a:pt x="227" y="0"/>
                  </a:lnTo>
                  <a:lnTo>
                    <a:pt x="272" y="0"/>
                  </a:lnTo>
                  <a:lnTo>
                    <a:pt x="272" y="90"/>
                  </a:lnTo>
                  <a:lnTo>
                    <a:pt x="363" y="90"/>
                  </a:lnTo>
                  <a:lnTo>
                    <a:pt x="363" y="45"/>
                  </a:lnTo>
                  <a:lnTo>
                    <a:pt x="408" y="45"/>
                  </a:lnTo>
                  <a:lnTo>
                    <a:pt x="408" y="90"/>
                  </a:lnTo>
                  <a:lnTo>
                    <a:pt x="499" y="90"/>
                  </a:lnTo>
                  <a:lnTo>
                    <a:pt x="499" y="272"/>
                  </a:lnTo>
                  <a:lnTo>
                    <a:pt x="454" y="272"/>
                  </a:lnTo>
                  <a:lnTo>
                    <a:pt x="454" y="317"/>
                  </a:lnTo>
                  <a:lnTo>
                    <a:pt x="363" y="317"/>
                  </a:lnTo>
                  <a:lnTo>
                    <a:pt x="363" y="226"/>
                  </a:lnTo>
                  <a:lnTo>
                    <a:pt x="408" y="226"/>
                  </a:lnTo>
                  <a:lnTo>
                    <a:pt x="408" y="136"/>
                  </a:lnTo>
                  <a:lnTo>
                    <a:pt x="363" y="136"/>
                  </a:lnTo>
                  <a:lnTo>
                    <a:pt x="363" y="181"/>
                  </a:lnTo>
                  <a:lnTo>
                    <a:pt x="272" y="181"/>
                  </a:lnTo>
                  <a:lnTo>
                    <a:pt x="272" y="226"/>
                  </a:lnTo>
                  <a:lnTo>
                    <a:pt x="227" y="226"/>
                  </a:lnTo>
                  <a:lnTo>
                    <a:pt x="227" y="272"/>
                  </a:lnTo>
                  <a:lnTo>
                    <a:pt x="136" y="272"/>
                  </a:lnTo>
                  <a:lnTo>
                    <a:pt x="136" y="226"/>
                  </a:lnTo>
                  <a:lnTo>
                    <a:pt x="0" y="226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38" name="Freeform 195"/>
            <p:cNvSpPr>
              <a:spLocks/>
            </p:cNvSpPr>
            <p:nvPr/>
          </p:nvSpPr>
          <p:spPr bwMode="auto">
            <a:xfrm>
              <a:off x="4448175" y="4437063"/>
              <a:ext cx="792163" cy="792163"/>
            </a:xfrm>
            <a:custGeom>
              <a:avLst/>
              <a:gdLst>
                <a:gd name="T0" fmla="*/ 227 w 499"/>
                <a:gd name="T1" fmla="*/ 45 h 499"/>
                <a:gd name="T2" fmla="*/ 273 w 499"/>
                <a:gd name="T3" fmla="*/ 45 h 499"/>
                <a:gd name="T4" fmla="*/ 273 w 499"/>
                <a:gd name="T5" fmla="*/ 0 h 499"/>
                <a:gd name="T6" fmla="*/ 318 w 499"/>
                <a:gd name="T7" fmla="*/ 0 h 499"/>
                <a:gd name="T8" fmla="*/ 318 w 499"/>
                <a:gd name="T9" fmla="*/ 45 h 499"/>
                <a:gd name="T10" fmla="*/ 409 w 499"/>
                <a:gd name="T11" fmla="*/ 45 h 499"/>
                <a:gd name="T12" fmla="*/ 409 w 499"/>
                <a:gd name="T13" fmla="*/ 0 h 499"/>
                <a:gd name="T14" fmla="*/ 454 w 499"/>
                <a:gd name="T15" fmla="*/ 0 h 499"/>
                <a:gd name="T16" fmla="*/ 454 w 499"/>
                <a:gd name="T17" fmla="*/ 45 h 499"/>
                <a:gd name="T18" fmla="*/ 499 w 499"/>
                <a:gd name="T19" fmla="*/ 45 h 499"/>
                <a:gd name="T20" fmla="*/ 499 w 499"/>
                <a:gd name="T21" fmla="*/ 91 h 499"/>
                <a:gd name="T22" fmla="*/ 409 w 499"/>
                <a:gd name="T23" fmla="*/ 91 h 499"/>
                <a:gd name="T24" fmla="*/ 409 w 499"/>
                <a:gd name="T25" fmla="*/ 136 h 499"/>
                <a:gd name="T26" fmla="*/ 363 w 499"/>
                <a:gd name="T27" fmla="*/ 136 h 499"/>
                <a:gd name="T28" fmla="*/ 363 w 499"/>
                <a:gd name="T29" fmla="*/ 181 h 499"/>
                <a:gd name="T30" fmla="*/ 409 w 499"/>
                <a:gd name="T31" fmla="*/ 181 h 499"/>
                <a:gd name="T32" fmla="*/ 409 w 499"/>
                <a:gd name="T33" fmla="*/ 363 h 499"/>
                <a:gd name="T34" fmla="*/ 227 w 499"/>
                <a:gd name="T35" fmla="*/ 363 h 499"/>
                <a:gd name="T36" fmla="*/ 227 w 499"/>
                <a:gd name="T37" fmla="*/ 454 h 499"/>
                <a:gd name="T38" fmla="*/ 182 w 499"/>
                <a:gd name="T39" fmla="*/ 454 h 499"/>
                <a:gd name="T40" fmla="*/ 182 w 499"/>
                <a:gd name="T41" fmla="*/ 499 h 499"/>
                <a:gd name="T42" fmla="*/ 0 w 499"/>
                <a:gd name="T43" fmla="*/ 499 h 499"/>
                <a:gd name="T44" fmla="*/ 0 w 499"/>
                <a:gd name="T45" fmla="*/ 454 h 499"/>
                <a:gd name="T46" fmla="*/ 46 w 499"/>
                <a:gd name="T47" fmla="*/ 454 h 499"/>
                <a:gd name="T48" fmla="*/ 46 w 499"/>
                <a:gd name="T49" fmla="*/ 318 h 499"/>
                <a:gd name="T50" fmla="*/ 0 w 499"/>
                <a:gd name="T51" fmla="*/ 318 h 499"/>
                <a:gd name="T52" fmla="*/ 0 w 499"/>
                <a:gd name="T53" fmla="*/ 272 h 499"/>
                <a:gd name="T54" fmla="*/ 91 w 499"/>
                <a:gd name="T55" fmla="*/ 272 h 499"/>
                <a:gd name="T56" fmla="*/ 91 w 499"/>
                <a:gd name="T57" fmla="*/ 181 h 499"/>
                <a:gd name="T58" fmla="*/ 137 w 499"/>
                <a:gd name="T59" fmla="*/ 181 h 499"/>
                <a:gd name="T60" fmla="*/ 137 w 499"/>
                <a:gd name="T61" fmla="*/ 136 h 499"/>
                <a:gd name="T62" fmla="*/ 182 w 499"/>
                <a:gd name="T63" fmla="*/ 136 h 499"/>
                <a:gd name="T64" fmla="*/ 182 w 499"/>
                <a:gd name="T65" fmla="*/ 91 h 499"/>
                <a:gd name="T66" fmla="*/ 227 w 499"/>
                <a:gd name="T67" fmla="*/ 91 h 499"/>
                <a:gd name="T68" fmla="*/ 227 w 499"/>
                <a:gd name="T69" fmla="*/ 45 h 4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9" h="499">
                  <a:moveTo>
                    <a:pt x="227" y="45"/>
                  </a:moveTo>
                  <a:lnTo>
                    <a:pt x="273" y="45"/>
                  </a:lnTo>
                  <a:lnTo>
                    <a:pt x="273" y="0"/>
                  </a:lnTo>
                  <a:lnTo>
                    <a:pt x="318" y="0"/>
                  </a:lnTo>
                  <a:lnTo>
                    <a:pt x="318" y="45"/>
                  </a:lnTo>
                  <a:lnTo>
                    <a:pt x="409" y="45"/>
                  </a:lnTo>
                  <a:lnTo>
                    <a:pt x="409" y="0"/>
                  </a:lnTo>
                  <a:lnTo>
                    <a:pt x="454" y="0"/>
                  </a:lnTo>
                  <a:lnTo>
                    <a:pt x="454" y="45"/>
                  </a:lnTo>
                  <a:lnTo>
                    <a:pt x="499" y="45"/>
                  </a:lnTo>
                  <a:lnTo>
                    <a:pt x="499" y="91"/>
                  </a:lnTo>
                  <a:lnTo>
                    <a:pt x="409" y="91"/>
                  </a:lnTo>
                  <a:lnTo>
                    <a:pt x="409" y="136"/>
                  </a:lnTo>
                  <a:lnTo>
                    <a:pt x="363" y="136"/>
                  </a:lnTo>
                  <a:lnTo>
                    <a:pt x="363" y="181"/>
                  </a:lnTo>
                  <a:lnTo>
                    <a:pt x="409" y="181"/>
                  </a:lnTo>
                  <a:lnTo>
                    <a:pt x="409" y="363"/>
                  </a:lnTo>
                  <a:lnTo>
                    <a:pt x="227" y="363"/>
                  </a:lnTo>
                  <a:lnTo>
                    <a:pt x="227" y="454"/>
                  </a:lnTo>
                  <a:lnTo>
                    <a:pt x="182" y="454"/>
                  </a:lnTo>
                  <a:lnTo>
                    <a:pt x="182" y="499"/>
                  </a:lnTo>
                  <a:lnTo>
                    <a:pt x="0" y="499"/>
                  </a:lnTo>
                  <a:lnTo>
                    <a:pt x="0" y="454"/>
                  </a:lnTo>
                  <a:lnTo>
                    <a:pt x="46" y="454"/>
                  </a:lnTo>
                  <a:lnTo>
                    <a:pt x="46" y="318"/>
                  </a:lnTo>
                  <a:lnTo>
                    <a:pt x="0" y="318"/>
                  </a:lnTo>
                  <a:lnTo>
                    <a:pt x="0" y="272"/>
                  </a:lnTo>
                  <a:lnTo>
                    <a:pt x="91" y="272"/>
                  </a:lnTo>
                  <a:lnTo>
                    <a:pt x="91" y="181"/>
                  </a:lnTo>
                  <a:lnTo>
                    <a:pt x="137" y="181"/>
                  </a:lnTo>
                  <a:lnTo>
                    <a:pt x="137" y="136"/>
                  </a:lnTo>
                  <a:lnTo>
                    <a:pt x="182" y="136"/>
                  </a:lnTo>
                  <a:lnTo>
                    <a:pt x="182" y="91"/>
                  </a:lnTo>
                  <a:lnTo>
                    <a:pt x="227" y="91"/>
                  </a:lnTo>
                  <a:lnTo>
                    <a:pt x="227" y="45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39" name="Freeform 196"/>
            <p:cNvSpPr>
              <a:spLocks/>
            </p:cNvSpPr>
            <p:nvPr/>
          </p:nvSpPr>
          <p:spPr bwMode="auto">
            <a:xfrm>
              <a:off x="5097463" y="5229225"/>
              <a:ext cx="360363" cy="215900"/>
            </a:xfrm>
            <a:custGeom>
              <a:avLst/>
              <a:gdLst>
                <a:gd name="T0" fmla="*/ 90 w 227"/>
                <a:gd name="T1" fmla="*/ 0 h 136"/>
                <a:gd name="T2" fmla="*/ 227 w 227"/>
                <a:gd name="T3" fmla="*/ 0 h 136"/>
                <a:gd name="T4" fmla="*/ 227 w 227"/>
                <a:gd name="T5" fmla="*/ 136 h 136"/>
                <a:gd name="T6" fmla="*/ 181 w 227"/>
                <a:gd name="T7" fmla="*/ 136 h 136"/>
                <a:gd name="T8" fmla="*/ 181 w 227"/>
                <a:gd name="T9" fmla="*/ 91 h 136"/>
                <a:gd name="T10" fmla="*/ 90 w 227"/>
                <a:gd name="T11" fmla="*/ 91 h 136"/>
                <a:gd name="T12" fmla="*/ 90 w 227"/>
                <a:gd name="T13" fmla="*/ 136 h 136"/>
                <a:gd name="T14" fmla="*/ 45 w 227"/>
                <a:gd name="T15" fmla="*/ 136 h 136"/>
                <a:gd name="T16" fmla="*/ 45 w 227"/>
                <a:gd name="T17" fmla="*/ 45 h 136"/>
                <a:gd name="T18" fmla="*/ 0 w 227"/>
                <a:gd name="T19" fmla="*/ 45 h 136"/>
                <a:gd name="T20" fmla="*/ 0 w 227"/>
                <a:gd name="T21" fmla="*/ 0 h 136"/>
                <a:gd name="T22" fmla="*/ 90 w 227"/>
                <a:gd name="T23" fmla="*/ 0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7" h="136">
                  <a:moveTo>
                    <a:pt x="90" y="0"/>
                  </a:moveTo>
                  <a:lnTo>
                    <a:pt x="227" y="0"/>
                  </a:lnTo>
                  <a:lnTo>
                    <a:pt x="227" y="136"/>
                  </a:lnTo>
                  <a:lnTo>
                    <a:pt x="181" y="136"/>
                  </a:lnTo>
                  <a:lnTo>
                    <a:pt x="181" y="91"/>
                  </a:lnTo>
                  <a:lnTo>
                    <a:pt x="90" y="91"/>
                  </a:lnTo>
                  <a:lnTo>
                    <a:pt x="90" y="136"/>
                  </a:lnTo>
                  <a:lnTo>
                    <a:pt x="45" y="136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38100" cmpd="sng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40" name="Freeform 197"/>
            <p:cNvSpPr>
              <a:spLocks/>
            </p:cNvSpPr>
            <p:nvPr/>
          </p:nvSpPr>
          <p:spPr bwMode="auto">
            <a:xfrm>
              <a:off x="5240338" y="5084763"/>
              <a:ext cx="433388" cy="288925"/>
            </a:xfrm>
            <a:custGeom>
              <a:avLst/>
              <a:gdLst>
                <a:gd name="T0" fmla="*/ 227 w 273"/>
                <a:gd name="T1" fmla="*/ 46 h 182"/>
                <a:gd name="T2" fmla="*/ 137 w 273"/>
                <a:gd name="T3" fmla="*/ 46 h 182"/>
                <a:gd name="T4" fmla="*/ 137 w 273"/>
                <a:gd name="T5" fmla="*/ 0 h 182"/>
                <a:gd name="T6" fmla="*/ 0 w 273"/>
                <a:gd name="T7" fmla="*/ 0 h 182"/>
                <a:gd name="T8" fmla="*/ 0 w 273"/>
                <a:gd name="T9" fmla="*/ 91 h 182"/>
                <a:gd name="T10" fmla="*/ 137 w 273"/>
                <a:gd name="T11" fmla="*/ 91 h 182"/>
                <a:gd name="T12" fmla="*/ 137 w 273"/>
                <a:gd name="T13" fmla="*/ 182 h 182"/>
                <a:gd name="T14" fmla="*/ 182 w 273"/>
                <a:gd name="T15" fmla="*/ 182 h 182"/>
                <a:gd name="T16" fmla="*/ 182 w 273"/>
                <a:gd name="T17" fmla="*/ 91 h 182"/>
                <a:gd name="T18" fmla="*/ 273 w 273"/>
                <a:gd name="T19" fmla="*/ 91 h 182"/>
                <a:gd name="T20" fmla="*/ 273 w 273"/>
                <a:gd name="T21" fmla="*/ 46 h 182"/>
                <a:gd name="T22" fmla="*/ 227 w 273"/>
                <a:gd name="T23" fmla="*/ 46 h 1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3" h="182">
                  <a:moveTo>
                    <a:pt x="227" y="46"/>
                  </a:moveTo>
                  <a:lnTo>
                    <a:pt x="137" y="46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137" y="91"/>
                  </a:lnTo>
                  <a:lnTo>
                    <a:pt x="137" y="182"/>
                  </a:lnTo>
                  <a:lnTo>
                    <a:pt x="182" y="182"/>
                  </a:lnTo>
                  <a:lnTo>
                    <a:pt x="182" y="91"/>
                  </a:lnTo>
                  <a:lnTo>
                    <a:pt x="273" y="91"/>
                  </a:lnTo>
                  <a:lnTo>
                    <a:pt x="273" y="46"/>
                  </a:lnTo>
                  <a:lnTo>
                    <a:pt x="227" y="46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41" name="Freeform 198"/>
            <p:cNvSpPr>
              <a:spLocks/>
            </p:cNvSpPr>
            <p:nvPr/>
          </p:nvSpPr>
          <p:spPr bwMode="auto">
            <a:xfrm>
              <a:off x="4808538" y="5013325"/>
              <a:ext cx="431800" cy="287338"/>
            </a:xfrm>
            <a:custGeom>
              <a:avLst/>
              <a:gdLst>
                <a:gd name="T0" fmla="*/ 182 w 272"/>
                <a:gd name="T1" fmla="*/ 0 h 181"/>
                <a:gd name="T2" fmla="*/ 227 w 272"/>
                <a:gd name="T3" fmla="*/ 0 h 181"/>
                <a:gd name="T4" fmla="*/ 227 w 272"/>
                <a:gd name="T5" fmla="*/ 45 h 181"/>
                <a:gd name="T6" fmla="*/ 272 w 272"/>
                <a:gd name="T7" fmla="*/ 45 h 181"/>
                <a:gd name="T8" fmla="*/ 272 w 272"/>
                <a:gd name="T9" fmla="*/ 136 h 181"/>
                <a:gd name="T10" fmla="*/ 182 w 272"/>
                <a:gd name="T11" fmla="*/ 136 h 181"/>
                <a:gd name="T12" fmla="*/ 182 w 272"/>
                <a:gd name="T13" fmla="*/ 181 h 181"/>
                <a:gd name="T14" fmla="*/ 136 w 272"/>
                <a:gd name="T15" fmla="*/ 181 h 181"/>
                <a:gd name="T16" fmla="*/ 136 w 272"/>
                <a:gd name="T17" fmla="*/ 136 h 181"/>
                <a:gd name="T18" fmla="*/ 91 w 272"/>
                <a:gd name="T19" fmla="*/ 136 h 181"/>
                <a:gd name="T20" fmla="*/ 91 w 272"/>
                <a:gd name="T21" fmla="*/ 181 h 181"/>
                <a:gd name="T22" fmla="*/ 0 w 272"/>
                <a:gd name="T23" fmla="*/ 181 h 181"/>
                <a:gd name="T24" fmla="*/ 0 w 272"/>
                <a:gd name="T25" fmla="*/ 0 h 181"/>
                <a:gd name="T26" fmla="*/ 182 w 272"/>
                <a:gd name="T27" fmla="*/ 0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2" h="181">
                  <a:moveTo>
                    <a:pt x="182" y="0"/>
                  </a:moveTo>
                  <a:lnTo>
                    <a:pt x="227" y="0"/>
                  </a:lnTo>
                  <a:lnTo>
                    <a:pt x="227" y="45"/>
                  </a:lnTo>
                  <a:lnTo>
                    <a:pt x="272" y="45"/>
                  </a:lnTo>
                  <a:lnTo>
                    <a:pt x="272" y="136"/>
                  </a:lnTo>
                  <a:lnTo>
                    <a:pt x="182" y="136"/>
                  </a:lnTo>
                  <a:lnTo>
                    <a:pt x="182" y="181"/>
                  </a:lnTo>
                  <a:lnTo>
                    <a:pt x="136" y="181"/>
                  </a:lnTo>
                  <a:lnTo>
                    <a:pt x="136" y="136"/>
                  </a:lnTo>
                  <a:lnTo>
                    <a:pt x="91" y="136"/>
                  </a:lnTo>
                  <a:lnTo>
                    <a:pt x="91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42" name="Freeform 199"/>
            <p:cNvSpPr>
              <a:spLocks/>
            </p:cNvSpPr>
            <p:nvPr/>
          </p:nvSpPr>
          <p:spPr bwMode="auto">
            <a:xfrm>
              <a:off x="5600700" y="4652963"/>
              <a:ext cx="576263" cy="576263"/>
            </a:xfrm>
            <a:custGeom>
              <a:avLst/>
              <a:gdLst>
                <a:gd name="T0" fmla="*/ 272 w 363"/>
                <a:gd name="T1" fmla="*/ 363 h 363"/>
                <a:gd name="T2" fmla="*/ 272 w 363"/>
                <a:gd name="T3" fmla="*/ 227 h 363"/>
                <a:gd name="T4" fmla="*/ 318 w 363"/>
                <a:gd name="T5" fmla="*/ 227 h 363"/>
                <a:gd name="T6" fmla="*/ 318 w 363"/>
                <a:gd name="T7" fmla="*/ 136 h 363"/>
                <a:gd name="T8" fmla="*/ 363 w 363"/>
                <a:gd name="T9" fmla="*/ 136 h 363"/>
                <a:gd name="T10" fmla="*/ 363 w 363"/>
                <a:gd name="T11" fmla="*/ 45 h 363"/>
                <a:gd name="T12" fmla="*/ 272 w 363"/>
                <a:gd name="T13" fmla="*/ 45 h 363"/>
                <a:gd name="T14" fmla="*/ 272 w 363"/>
                <a:gd name="T15" fmla="*/ 0 h 363"/>
                <a:gd name="T16" fmla="*/ 227 w 363"/>
                <a:gd name="T17" fmla="*/ 0 h 363"/>
                <a:gd name="T18" fmla="*/ 227 w 363"/>
                <a:gd name="T19" fmla="*/ 91 h 363"/>
                <a:gd name="T20" fmla="*/ 182 w 363"/>
                <a:gd name="T21" fmla="*/ 91 h 363"/>
                <a:gd name="T22" fmla="*/ 182 w 363"/>
                <a:gd name="T23" fmla="*/ 182 h 363"/>
                <a:gd name="T24" fmla="*/ 0 w 363"/>
                <a:gd name="T25" fmla="*/ 182 h 363"/>
                <a:gd name="T26" fmla="*/ 0 w 363"/>
                <a:gd name="T27" fmla="*/ 227 h 363"/>
                <a:gd name="T28" fmla="*/ 46 w 363"/>
                <a:gd name="T29" fmla="*/ 227 h 363"/>
                <a:gd name="T30" fmla="*/ 46 w 363"/>
                <a:gd name="T31" fmla="*/ 318 h 363"/>
                <a:gd name="T32" fmla="*/ 227 w 363"/>
                <a:gd name="T33" fmla="*/ 318 h 363"/>
                <a:gd name="T34" fmla="*/ 227 w 363"/>
                <a:gd name="T35" fmla="*/ 363 h 363"/>
                <a:gd name="T36" fmla="*/ 272 w 363"/>
                <a:gd name="T37" fmla="*/ 363 h 3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3" h="363">
                  <a:moveTo>
                    <a:pt x="272" y="363"/>
                  </a:moveTo>
                  <a:lnTo>
                    <a:pt x="272" y="227"/>
                  </a:lnTo>
                  <a:lnTo>
                    <a:pt x="318" y="227"/>
                  </a:lnTo>
                  <a:lnTo>
                    <a:pt x="318" y="136"/>
                  </a:lnTo>
                  <a:lnTo>
                    <a:pt x="363" y="136"/>
                  </a:lnTo>
                  <a:lnTo>
                    <a:pt x="363" y="45"/>
                  </a:lnTo>
                  <a:lnTo>
                    <a:pt x="272" y="45"/>
                  </a:lnTo>
                  <a:lnTo>
                    <a:pt x="272" y="0"/>
                  </a:lnTo>
                  <a:lnTo>
                    <a:pt x="227" y="0"/>
                  </a:lnTo>
                  <a:lnTo>
                    <a:pt x="227" y="91"/>
                  </a:lnTo>
                  <a:lnTo>
                    <a:pt x="182" y="91"/>
                  </a:lnTo>
                  <a:lnTo>
                    <a:pt x="182" y="182"/>
                  </a:lnTo>
                  <a:lnTo>
                    <a:pt x="0" y="182"/>
                  </a:lnTo>
                  <a:lnTo>
                    <a:pt x="0" y="227"/>
                  </a:lnTo>
                  <a:lnTo>
                    <a:pt x="46" y="227"/>
                  </a:lnTo>
                  <a:lnTo>
                    <a:pt x="46" y="318"/>
                  </a:lnTo>
                  <a:lnTo>
                    <a:pt x="227" y="318"/>
                  </a:lnTo>
                  <a:lnTo>
                    <a:pt x="227" y="363"/>
                  </a:lnTo>
                  <a:lnTo>
                    <a:pt x="272" y="363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43" name="Freeform 200"/>
            <p:cNvSpPr>
              <a:spLocks/>
            </p:cNvSpPr>
            <p:nvPr/>
          </p:nvSpPr>
          <p:spPr bwMode="auto">
            <a:xfrm>
              <a:off x="5457825" y="4508500"/>
              <a:ext cx="503238" cy="433388"/>
            </a:xfrm>
            <a:custGeom>
              <a:avLst/>
              <a:gdLst>
                <a:gd name="T0" fmla="*/ 272 w 317"/>
                <a:gd name="T1" fmla="*/ 273 h 273"/>
                <a:gd name="T2" fmla="*/ 45 w 317"/>
                <a:gd name="T3" fmla="*/ 273 h 273"/>
                <a:gd name="T4" fmla="*/ 45 w 317"/>
                <a:gd name="T5" fmla="*/ 227 h 273"/>
                <a:gd name="T6" fmla="*/ 0 w 317"/>
                <a:gd name="T7" fmla="*/ 227 h 273"/>
                <a:gd name="T8" fmla="*/ 0 w 317"/>
                <a:gd name="T9" fmla="*/ 182 h 273"/>
                <a:gd name="T10" fmla="*/ 45 w 317"/>
                <a:gd name="T11" fmla="*/ 182 h 273"/>
                <a:gd name="T12" fmla="*/ 45 w 317"/>
                <a:gd name="T13" fmla="*/ 91 h 273"/>
                <a:gd name="T14" fmla="*/ 90 w 317"/>
                <a:gd name="T15" fmla="*/ 91 h 273"/>
                <a:gd name="T16" fmla="*/ 90 w 317"/>
                <a:gd name="T17" fmla="*/ 46 h 273"/>
                <a:gd name="T18" fmla="*/ 181 w 317"/>
                <a:gd name="T19" fmla="*/ 46 h 273"/>
                <a:gd name="T20" fmla="*/ 181 w 317"/>
                <a:gd name="T21" fmla="*/ 0 h 273"/>
                <a:gd name="T22" fmla="*/ 272 w 317"/>
                <a:gd name="T23" fmla="*/ 0 h 273"/>
                <a:gd name="T24" fmla="*/ 272 w 317"/>
                <a:gd name="T25" fmla="*/ 46 h 273"/>
                <a:gd name="T26" fmla="*/ 317 w 317"/>
                <a:gd name="T27" fmla="*/ 46 h 273"/>
                <a:gd name="T28" fmla="*/ 317 w 317"/>
                <a:gd name="T29" fmla="*/ 182 h 273"/>
                <a:gd name="T30" fmla="*/ 272 w 317"/>
                <a:gd name="T31" fmla="*/ 182 h 273"/>
                <a:gd name="T32" fmla="*/ 272 w 317"/>
                <a:gd name="T33" fmla="*/ 273 h 2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7" h="273">
                  <a:moveTo>
                    <a:pt x="272" y="273"/>
                  </a:moveTo>
                  <a:lnTo>
                    <a:pt x="45" y="273"/>
                  </a:lnTo>
                  <a:lnTo>
                    <a:pt x="45" y="227"/>
                  </a:lnTo>
                  <a:lnTo>
                    <a:pt x="0" y="227"/>
                  </a:lnTo>
                  <a:lnTo>
                    <a:pt x="0" y="182"/>
                  </a:lnTo>
                  <a:lnTo>
                    <a:pt x="45" y="182"/>
                  </a:lnTo>
                  <a:lnTo>
                    <a:pt x="45" y="91"/>
                  </a:lnTo>
                  <a:lnTo>
                    <a:pt x="90" y="91"/>
                  </a:lnTo>
                  <a:lnTo>
                    <a:pt x="90" y="46"/>
                  </a:lnTo>
                  <a:lnTo>
                    <a:pt x="181" y="46"/>
                  </a:lnTo>
                  <a:lnTo>
                    <a:pt x="181" y="0"/>
                  </a:lnTo>
                  <a:lnTo>
                    <a:pt x="272" y="0"/>
                  </a:lnTo>
                  <a:lnTo>
                    <a:pt x="272" y="46"/>
                  </a:lnTo>
                  <a:lnTo>
                    <a:pt x="317" y="46"/>
                  </a:lnTo>
                  <a:lnTo>
                    <a:pt x="317" y="182"/>
                  </a:lnTo>
                  <a:lnTo>
                    <a:pt x="272" y="182"/>
                  </a:lnTo>
                  <a:lnTo>
                    <a:pt x="272" y="273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44" name="Freeform 201"/>
            <p:cNvSpPr>
              <a:spLocks/>
            </p:cNvSpPr>
            <p:nvPr/>
          </p:nvSpPr>
          <p:spPr bwMode="auto">
            <a:xfrm>
              <a:off x="5097463" y="4868863"/>
              <a:ext cx="503238" cy="288925"/>
            </a:xfrm>
            <a:custGeom>
              <a:avLst/>
              <a:gdLst>
                <a:gd name="T0" fmla="*/ 272 w 317"/>
                <a:gd name="T1" fmla="*/ 46 h 182"/>
                <a:gd name="T2" fmla="*/ 181 w 317"/>
                <a:gd name="T3" fmla="*/ 46 h 182"/>
                <a:gd name="T4" fmla="*/ 181 w 317"/>
                <a:gd name="T5" fmla="*/ 0 h 182"/>
                <a:gd name="T6" fmla="*/ 136 w 317"/>
                <a:gd name="T7" fmla="*/ 0 h 182"/>
                <a:gd name="T8" fmla="*/ 136 w 317"/>
                <a:gd name="T9" fmla="*/ 46 h 182"/>
                <a:gd name="T10" fmla="*/ 0 w 317"/>
                <a:gd name="T11" fmla="*/ 46 h 182"/>
                <a:gd name="T12" fmla="*/ 0 w 317"/>
                <a:gd name="T13" fmla="*/ 91 h 182"/>
                <a:gd name="T14" fmla="*/ 45 w 317"/>
                <a:gd name="T15" fmla="*/ 91 h 182"/>
                <a:gd name="T16" fmla="*/ 45 w 317"/>
                <a:gd name="T17" fmla="*/ 136 h 182"/>
                <a:gd name="T18" fmla="*/ 227 w 317"/>
                <a:gd name="T19" fmla="*/ 136 h 182"/>
                <a:gd name="T20" fmla="*/ 227 w 317"/>
                <a:gd name="T21" fmla="*/ 182 h 182"/>
                <a:gd name="T22" fmla="*/ 317 w 317"/>
                <a:gd name="T23" fmla="*/ 182 h 182"/>
                <a:gd name="T24" fmla="*/ 317 w 317"/>
                <a:gd name="T25" fmla="*/ 46 h 182"/>
                <a:gd name="T26" fmla="*/ 272 w 317"/>
                <a:gd name="T27" fmla="*/ 46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7" h="182">
                  <a:moveTo>
                    <a:pt x="272" y="46"/>
                  </a:moveTo>
                  <a:lnTo>
                    <a:pt x="181" y="46"/>
                  </a:lnTo>
                  <a:lnTo>
                    <a:pt x="181" y="0"/>
                  </a:lnTo>
                  <a:lnTo>
                    <a:pt x="136" y="0"/>
                  </a:lnTo>
                  <a:lnTo>
                    <a:pt x="136" y="46"/>
                  </a:lnTo>
                  <a:lnTo>
                    <a:pt x="0" y="46"/>
                  </a:lnTo>
                  <a:lnTo>
                    <a:pt x="0" y="91"/>
                  </a:lnTo>
                  <a:lnTo>
                    <a:pt x="45" y="91"/>
                  </a:lnTo>
                  <a:lnTo>
                    <a:pt x="45" y="136"/>
                  </a:lnTo>
                  <a:lnTo>
                    <a:pt x="227" y="136"/>
                  </a:lnTo>
                  <a:lnTo>
                    <a:pt x="227" y="182"/>
                  </a:lnTo>
                  <a:lnTo>
                    <a:pt x="317" y="182"/>
                  </a:lnTo>
                  <a:lnTo>
                    <a:pt x="317" y="46"/>
                  </a:lnTo>
                  <a:lnTo>
                    <a:pt x="272" y="46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45" name="Freeform 202"/>
            <p:cNvSpPr>
              <a:spLocks/>
            </p:cNvSpPr>
            <p:nvPr/>
          </p:nvSpPr>
          <p:spPr bwMode="auto">
            <a:xfrm>
              <a:off x="5024438" y="4581525"/>
              <a:ext cx="576263" cy="360363"/>
            </a:xfrm>
            <a:custGeom>
              <a:avLst/>
              <a:gdLst>
                <a:gd name="T0" fmla="*/ 46 w 363"/>
                <a:gd name="T1" fmla="*/ 0 h 227"/>
                <a:gd name="T2" fmla="*/ 363 w 363"/>
                <a:gd name="T3" fmla="*/ 0 h 227"/>
                <a:gd name="T4" fmla="*/ 363 w 363"/>
                <a:gd name="T5" fmla="*/ 45 h 227"/>
                <a:gd name="T6" fmla="*/ 318 w 363"/>
                <a:gd name="T7" fmla="*/ 45 h 227"/>
                <a:gd name="T8" fmla="*/ 318 w 363"/>
                <a:gd name="T9" fmla="*/ 136 h 227"/>
                <a:gd name="T10" fmla="*/ 273 w 363"/>
                <a:gd name="T11" fmla="*/ 136 h 227"/>
                <a:gd name="T12" fmla="*/ 273 w 363"/>
                <a:gd name="T13" fmla="*/ 181 h 227"/>
                <a:gd name="T14" fmla="*/ 318 w 363"/>
                <a:gd name="T15" fmla="*/ 181 h 227"/>
                <a:gd name="T16" fmla="*/ 318 w 363"/>
                <a:gd name="T17" fmla="*/ 227 h 227"/>
                <a:gd name="T18" fmla="*/ 227 w 363"/>
                <a:gd name="T19" fmla="*/ 227 h 227"/>
                <a:gd name="T20" fmla="*/ 227 w 363"/>
                <a:gd name="T21" fmla="*/ 181 h 227"/>
                <a:gd name="T22" fmla="*/ 182 w 363"/>
                <a:gd name="T23" fmla="*/ 181 h 227"/>
                <a:gd name="T24" fmla="*/ 182 w 363"/>
                <a:gd name="T25" fmla="*/ 227 h 227"/>
                <a:gd name="T26" fmla="*/ 46 w 363"/>
                <a:gd name="T27" fmla="*/ 227 h 227"/>
                <a:gd name="T28" fmla="*/ 46 w 363"/>
                <a:gd name="T29" fmla="*/ 90 h 227"/>
                <a:gd name="T30" fmla="*/ 0 w 363"/>
                <a:gd name="T31" fmla="*/ 90 h 227"/>
                <a:gd name="T32" fmla="*/ 0 w 363"/>
                <a:gd name="T33" fmla="*/ 45 h 227"/>
                <a:gd name="T34" fmla="*/ 46 w 363"/>
                <a:gd name="T35" fmla="*/ 45 h 227"/>
                <a:gd name="T36" fmla="*/ 46 w 363"/>
                <a:gd name="T37" fmla="*/ 0 h 2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63" h="227">
                  <a:moveTo>
                    <a:pt x="46" y="0"/>
                  </a:moveTo>
                  <a:lnTo>
                    <a:pt x="363" y="0"/>
                  </a:lnTo>
                  <a:lnTo>
                    <a:pt x="363" y="45"/>
                  </a:lnTo>
                  <a:lnTo>
                    <a:pt x="318" y="45"/>
                  </a:lnTo>
                  <a:lnTo>
                    <a:pt x="318" y="136"/>
                  </a:lnTo>
                  <a:lnTo>
                    <a:pt x="273" y="136"/>
                  </a:lnTo>
                  <a:lnTo>
                    <a:pt x="273" y="181"/>
                  </a:lnTo>
                  <a:lnTo>
                    <a:pt x="318" y="181"/>
                  </a:lnTo>
                  <a:lnTo>
                    <a:pt x="318" y="227"/>
                  </a:lnTo>
                  <a:lnTo>
                    <a:pt x="227" y="227"/>
                  </a:lnTo>
                  <a:lnTo>
                    <a:pt x="227" y="181"/>
                  </a:lnTo>
                  <a:lnTo>
                    <a:pt x="182" y="181"/>
                  </a:lnTo>
                  <a:lnTo>
                    <a:pt x="182" y="227"/>
                  </a:lnTo>
                  <a:lnTo>
                    <a:pt x="46" y="227"/>
                  </a:lnTo>
                  <a:lnTo>
                    <a:pt x="46" y="90"/>
                  </a:lnTo>
                  <a:lnTo>
                    <a:pt x="0" y="90"/>
                  </a:lnTo>
                  <a:lnTo>
                    <a:pt x="0" y="45"/>
                  </a:lnTo>
                  <a:lnTo>
                    <a:pt x="46" y="45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46" name="Freeform 203"/>
            <p:cNvSpPr>
              <a:spLocks/>
            </p:cNvSpPr>
            <p:nvPr/>
          </p:nvSpPr>
          <p:spPr bwMode="auto">
            <a:xfrm>
              <a:off x="5168900" y="3789363"/>
              <a:ext cx="215900" cy="215900"/>
            </a:xfrm>
            <a:custGeom>
              <a:avLst/>
              <a:gdLst>
                <a:gd name="T0" fmla="*/ 136 w 136"/>
                <a:gd name="T1" fmla="*/ 0 h 136"/>
                <a:gd name="T2" fmla="*/ 91 w 136"/>
                <a:gd name="T3" fmla="*/ 0 h 136"/>
                <a:gd name="T4" fmla="*/ 91 w 136"/>
                <a:gd name="T5" fmla="*/ 45 h 136"/>
                <a:gd name="T6" fmla="*/ 0 w 136"/>
                <a:gd name="T7" fmla="*/ 45 h 136"/>
                <a:gd name="T8" fmla="*/ 0 w 136"/>
                <a:gd name="T9" fmla="*/ 91 h 136"/>
                <a:gd name="T10" fmla="*/ 45 w 136"/>
                <a:gd name="T11" fmla="*/ 91 h 136"/>
                <a:gd name="T12" fmla="*/ 45 w 136"/>
                <a:gd name="T13" fmla="*/ 136 h 136"/>
                <a:gd name="T14" fmla="*/ 91 w 136"/>
                <a:gd name="T15" fmla="*/ 136 h 136"/>
                <a:gd name="T16" fmla="*/ 91 w 136"/>
                <a:gd name="T17" fmla="*/ 45 h 136"/>
                <a:gd name="T18" fmla="*/ 136 w 136"/>
                <a:gd name="T19" fmla="*/ 45 h 136"/>
                <a:gd name="T20" fmla="*/ 136 w 136"/>
                <a:gd name="T21" fmla="*/ 0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36">
                  <a:moveTo>
                    <a:pt x="136" y="0"/>
                  </a:moveTo>
                  <a:lnTo>
                    <a:pt x="91" y="0"/>
                  </a:lnTo>
                  <a:lnTo>
                    <a:pt x="91" y="45"/>
                  </a:lnTo>
                  <a:lnTo>
                    <a:pt x="0" y="45"/>
                  </a:lnTo>
                  <a:lnTo>
                    <a:pt x="0" y="91"/>
                  </a:lnTo>
                  <a:lnTo>
                    <a:pt x="45" y="91"/>
                  </a:lnTo>
                  <a:lnTo>
                    <a:pt x="45" y="136"/>
                  </a:lnTo>
                  <a:lnTo>
                    <a:pt x="91" y="136"/>
                  </a:lnTo>
                  <a:lnTo>
                    <a:pt x="91" y="45"/>
                  </a:lnTo>
                  <a:lnTo>
                    <a:pt x="136" y="45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47" name="Freeform 204"/>
            <p:cNvSpPr>
              <a:spLocks/>
            </p:cNvSpPr>
            <p:nvPr/>
          </p:nvSpPr>
          <p:spPr bwMode="auto">
            <a:xfrm>
              <a:off x="4808538" y="3789363"/>
              <a:ext cx="1152525" cy="792163"/>
            </a:xfrm>
            <a:custGeom>
              <a:avLst/>
              <a:gdLst>
                <a:gd name="T0" fmla="*/ 363 w 726"/>
                <a:gd name="T1" fmla="*/ 499 h 499"/>
                <a:gd name="T2" fmla="*/ 363 w 726"/>
                <a:gd name="T3" fmla="*/ 453 h 499"/>
                <a:gd name="T4" fmla="*/ 454 w 726"/>
                <a:gd name="T5" fmla="*/ 453 h 499"/>
                <a:gd name="T6" fmla="*/ 454 w 726"/>
                <a:gd name="T7" fmla="*/ 408 h 499"/>
                <a:gd name="T8" fmla="*/ 454 w 726"/>
                <a:gd name="T9" fmla="*/ 363 h 499"/>
                <a:gd name="T10" fmla="*/ 499 w 726"/>
                <a:gd name="T11" fmla="*/ 363 h 499"/>
                <a:gd name="T12" fmla="*/ 499 w 726"/>
                <a:gd name="T13" fmla="*/ 317 h 499"/>
                <a:gd name="T14" fmla="*/ 590 w 726"/>
                <a:gd name="T15" fmla="*/ 317 h 499"/>
                <a:gd name="T16" fmla="*/ 590 w 726"/>
                <a:gd name="T17" fmla="*/ 272 h 499"/>
                <a:gd name="T18" fmla="*/ 635 w 726"/>
                <a:gd name="T19" fmla="*/ 272 h 499"/>
                <a:gd name="T20" fmla="*/ 635 w 726"/>
                <a:gd name="T21" fmla="*/ 181 h 499"/>
                <a:gd name="T22" fmla="*/ 681 w 726"/>
                <a:gd name="T23" fmla="*/ 181 h 499"/>
                <a:gd name="T24" fmla="*/ 681 w 726"/>
                <a:gd name="T25" fmla="*/ 136 h 499"/>
                <a:gd name="T26" fmla="*/ 726 w 726"/>
                <a:gd name="T27" fmla="*/ 136 h 499"/>
                <a:gd name="T28" fmla="*/ 726 w 726"/>
                <a:gd name="T29" fmla="*/ 0 h 499"/>
                <a:gd name="T30" fmla="*/ 681 w 726"/>
                <a:gd name="T31" fmla="*/ 0 h 499"/>
                <a:gd name="T32" fmla="*/ 681 w 726"/>
                <a:gd name="T33" fmla="*/ 45 h 499"/>
                <a:gd name="T34" fmla="*/ 635 w 726"/>
                <a:gd name="T35" fmla="*/ 45 h 499"/>
                <a:gd name="T36" fmla="*/ 635 w 726"/>
                <a:gd name="T37" fmla="*/ 91 h 499"/>
                <a:gd name="T38" fmla="*/ 590 w 726"/>
                <a:gd name="T39" fmla="*/ 91 h 499"/>
                <a:gd name="T40" fmla="*/ 590 w 726"/>
                <a:gd name="T41" fmla="*/ 136 h 499"/>
                <a:gd name="T42" fmla="*/ 409 w 726"/>
                <a:gd name="T43" fmla="*/ 136 h 499"/>
                <a:gd name="T44" fmla="*/ 409 w 726"/>
                <a:gd name="T45" fmla="*/ 181 h 499"/>
                <a:gd name="T46" fmla="*/ 363 w 726"/>
                <a:gd name="T47" fmla="*/ 181 h 499"/>
                <a:gd name="T48" fmla="*/ 363 w 726"/>
                <a:gd name="T49" fmla="*/ 272 h 499"/>
                <a:gd name="T50" fmla="*/ 272 w 726"/>
                <a:gd name="T51" fmla="*/ 272 h 499"/>
                <a:gd name="T52" fmla="*/ 272 w 726"/>
                <a:gd name="T53" fmla="*/ 317 h 499"/>
                <a:gd name="T54" fmla="*/ 182 w 726"/>
                <a:gd name="T55" fmla="*/ 317 h 499"/>
                <a:gd name="T56" fmla="*/ 182 w 726"/>
                <a:gd name="T57" fmla="*/ 363 h 499"/>
                <a:gd name="T58" fmla="*/ 0 w 726"/>
                <a:gd name="T59" fmla="*/ 363 h 499"/>
                <a:gd name="T60" fmla="*/ 0 w 726"/>
                <a:gd name="T61" fmla="*/ 453 h 499"/>
                <a:gd name="T62" fmla="*/ 46 w 726"/>
                <a:gd name="T63" fmla="*/ 453 h 499"/>
                <a:gd name="T64" fmla="*/ 46 w 726"/>
                <a:gd name="T65" fmla="*/ 408 h 499"/>
                <a:gd name="T66" fmla="*/ 91 w 726"/>
                <a:gd name="T67" fmla="*/ 408 h 499"/>
                <a:gd name="T68" fmla="*/ 91 w 726"/>
                <a:gd name="T69" fmla="*/ 453 h 499"/>
                <a:gd name="T70" fmla="*/ 182 w 726"/>
                <a:gd name="T71" fmla="*/ 453 h 499"/>
                <a:gd name="T72" fmla="*/ 182 w 726"/>
                <a:gd name="T73" fmla="*/ 408 h 499"/>
                <a:gd name="T74" fmla="*/ 227 w 726"/>
                <a:gd name="T75" fmla="*/ 408 h 499"/>
                <a:gd name="T76" fmla="*/ 227 w 726"/>
                <a:gd name="T77" fmla="*/ 453 h 499"/>
                <a:gd name="T78" fmla="*/ 272 w 726"/>
                <a:gd name="T79" fmla="*/ 453 h 499"/>
                <a:gd name="T80" fmla="*/ 272 w 726"/>
                <a:gd name="T81" fmla="*/ 499 h 499"/>
                <a:gd name="T82" fmla="*/ 363 w 726"/>
                <a:gd name="T83" fmla="*/ 499 h 4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6" h="499">
                  <a:moveTo>
                    <a:pt x="363" y="499"/>
                  </a:moveTo>
                  <a:lnTo>
                    <a:pt x="363" y="453"/>
                  </a:lnTo>
                  <a:lnTo>
                    <a:pt x="454" y="453"/>
                  </a:lnTo>
                  <a:lnTo>
                    <a:pt x="454" y="408"/>
                  </a:lnTo>
                  <a:lnTo>
                    <a:pt x="454" y="363"/>
                  </a:lnTo>
                  <a:lnTo>
                    <a:pt x="499" y="363"/>
                  </a:lnTo>
                  <a:lnTo>
                    <a:pt x="499" y="317"/>
                  </a:lnTo>
                  <a:lnTo>
                    <a:pt x="590" y="317"/>
                  </a:lnTo>
                  <a:lnTo>
                    <a:pt x="590" y="272"/>
                  </a:lnTo>
                  <a:lnTo>
                    <a:pt x="635" y="272"/>
                  </a:lnTo>
                  <a:lnTo>
                    <a:pt x="635" y="181"/>
                  </a:lnTo>
                  <a:lnTo>
                    <a:pt x="681" y="181"/>
                  </a:lnTo>
                  <a:lnTo>
                    <a:pt x="681" y="136"/>
                  </a:lnTo>
                  <a:lnTo>
                    <a:pt x="726" y="136"/>
                  </a:lnTo>
                  <a:lnTo>
                    <a:pt x="726" y="0"/>
                  </a:lnTo>
                  <a:lnTo>
                    <a:pt x="681" y="0"/>
                  </a:lnTo>
                  <a:lnTo>
                    <a:pt x="681" y="45"/>
                  </a:lnTo>
                  <a:lnTo>
                    <a:pt x="635" y="45"/>
                  </a:lnTo>
                  <a:lnTo>
                    <a:pt x="635" y="91"/>
                  </a:lnTo>
                  <a:lnTo>
                    <a:pt x="590" y="91"/>
                  </a:lnTo>
                  <a:lnTo>
                    <a:pt x="590" y="136"/>
                  </a:lnTo>
                  <a:lnTo>
                    <a:pt x="409" y="136"/>
                  </a:lnTo>
                  <a:lnTo>
                    <a:pt x="409" y="181"/>
                  </a:lnTo>
                  <a:lnTo>
                    <a:pt x="363" y="181"/>
                  </a:lnTo>
                  <a:lnTo>
                    <a:pt x="363" y="272"/>
                  </a:lnTo>
                  <a:lnTo>
                    <a:pt x="272" y="272"/>
                  </a:lnTo>
                  <a:lnTo>
                    <a:pt x="272" y="317"/>
                  </a:lnTo>
                  <a:lnTo>
                    <a:pt x="182" y="317"/>
                  </a:lnTo>
                  <a:lnTo>
                    <a:pt x="182" y="363"/>
                  </a:lnTo>
                  <a:lnTo>
                    <a:pt x="0" y="363"/>
                  </a:lnTo>
                  <a:lnTo>
                    <a:pt x="0" y="453"/>
                  </a:lnTo>
                  <a:lnTo>
                    <a:pt x="46" y="453"/>
                  </a:lnTo>
                  <a:lnTo>
                    <a:pt x="46" y="408"/>
                  </a:lnTo>
                  <a:lnTo>
                    <a:pt x="91" y="408"/>
                  </a:lnTo>
                  <a:lnTo>
                    <a:pt x="91" y="453"/>
                  </a:lnTo>
                  <a:lnTo>
                    <a:pt x="182" y="453"/>
                  </a:lnTo>
                  <a:lnTo>
                    <a:pt x="182" y="408"/>
                  </a:lnTo>
                  <a:lnTo>
                    <a:pt x="227" y="408"/>
                  </a:lnTo>
                  <a:lnTo>
                    <a:pt x="227" y="453"/>
                  </a:lnTo>
                  <a:lnTo>
                    <a:pt x="272" y="453"/>
                  </a:lnTo>
                  <a:lnTo>
                    <a:pt x="272" y="499"/>
                  </a:lnTo>
                  <a:lnTo>
                    <a:pt x="363" y="499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48" name="Freeform 205"/>
            <p:cNvSpPr>
              <a:spLocks/>
            </p:cNvSpPr>
            <p:nvPr/>
          </p:nvSpPr>
          <p:spPr bwMode="auto">
            <a:xfrm>
              <a:off x="5384800" y="4149725"/>
              <a:ext cx="1081088" cy="574675"/>
            </a:xfrm>
            <a:custGeom>
              <a:avLst/>
              <a:gdLst>
                <a:gd name="T0" fmla="*/ 272 w 681"/>
                <a:gd name="T1" fmla="*/ 45 h 362"/>
                <a:gd name="T2" fmla="*/ 454 w 681"/>
                <a:gd name="T3" fmla="*/ 45 h 362"/>
                <a:gd name="T4" fmla="*/ 454 w 681"/>
                <a:gd name="T5" fmla="*/ 0 h 362"/>
                <a:gd name="T6" fmla="*/ 544 w 681"/>
                <a:gd name="T7" fmla="*/ 0 h 362"/>
                <a:gd name="T8" fmla="*/ 544 w 681"/>
                <a:gd name="T9" fmla="*/ 45 h 362"/>
                <a:gd name="T10" fmla="*/ 590 w 681"/>
                <a:gd name="T11" fmla="*/ 45 h 362"/>
                <a:gd name="T12" fmla="*/ 590 w 681"/>
                <a:gd name="T13" fmla="*/ 90 h 362"/>
                <a:gd name="T14" fmla="*/ 681 w 681"/>
                <a:gd name="T15" fmla="*/ 90 h 362"/>
                <a:gd name="T16" fmla="*/ 681 w 681"/>
                <a:gd name="T17" fmla="*/ 226 h 362"/>
                <a:gd name="T18" fmla="*/ 635 w 681"/>
                <a:gd name="T19" fmla="*/ 226 h 362"/>
                <a:gd name="T20" fmla="*/ 635 w 681"/>
                <a:gd name="T21" fmla="*/ 317 h 362"/>
                <a:gd name="T22" fmla="*/ 590 w 681"/>
                <a:gd name="T23" fmla="*/ 317 h 362"/>
                <a:gd name="T24" fmla="*/ 590 w 681"/>
                <a:gd name="T25" fmla="*/ 362 h 362"/>
                <a:gd name="T26" fmla="*/ 408 w 681"/>
                <a:gd name="T27" fmla="*/ 362 h 362"/>
                <a:gd name="T28" fmla="*/ 408 w 681"/>
                <a:gd name="T29" fmla="*/ 317 h 362"/>
                <a:gd name="T30" fmla="*/ 363 w 681"/>
                <a:gd name="T31" fmla="*/ 317 h 362"/>
                <a:gd name="T32" fmla="*/ 363 w 681"/>
                <a:gd name="T33" fmla="*/ 272 h 362"/>
                <a:gd name="T34" fmla="*/ 318 w 681"/>
                <a:gd name="T35" fmla="*/ 272 h 362"/>
                <a:gd name="T36" fmla="*/ 318 w 681"/>
                <a:gd name="T37" fmla="*/ 226 h 362"/>
                <a:gd name="T38" fmla="*/ 227 w 681"/>
                <a:gd name="T39" fmla="*/ 226 h 362"/>
                <a:gd name="T40" fmla="*/ 227 w 681"/>
                <a:gd name="T41" fmla="*/ 272 h 362"/>
                <a:gd name="T42" fmla="*/ 0 w 681"/>
                <a:gd name="T43" fmla="*/ 272 h 362"/>
                <a:gd name="T44" fmla="*/ 0 w 681"/>
                <a:gd name="T45" fmla="*/ 226 h 362"/>
                <a:gd name="T46" fmla="*/ 91 w 681"/>
                <a:gd name="T47" fmla="*/ 226 h 362"/>
                <a:gd name="T48" fmla="*/ 91 w 681"/>
                <a:gd name="T49" fmla="*/ 136 h 362"/>
                <a:gd name="T50" fmla="*/ 136 w 681"/>
                <a:gd name="T51" fmla="*/ 136 h 362"/>
                <a:gd name="T52" fmla="*/ 136 w 681"/>
                <a:gd name="T53" fmla="*/ 90 h 362"/>
                <a:gd name="T54" fmla="*/ 227 w 681"/>
                <a:gd name="T55" fmla="*/ 90 h 362"/>
                <a:gd name="T56" fmla="*/ 227 w 681"/>
                <a:gd name="T57" fmla="*/ 45 h 362"/>
                <a:gd name="T58" fmla="*/ 272 w 681"/>
                <a:gd name="T59" fmla="*/ 45 h 3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81" h="362">
                  <a:moveTo>
                    <a:pt x="272" y="45"/>
                  </a:moveTo>
                  <a:lnTo>
                    <a:pt x="454" y="45"/>
                  </a:lnTo>
                  <a:lnTo>
                    <a:pt x="454" y="0"/>
                  </a:lnTo>
                  <a:lnTo>
                    <a:pt x="544" y="0"/>
                  </a:lnTo>
                  <a:lnTo>
                    <a:pt x="544" y="45"/>
                  </a:lnTo>
                  <a:lnTo>
                    <a:pt x="590" y="45"/>
                  </a:lnTo>
                  <a:lnTo>
                    <a:pt x="590" y="90"/>
                  </a:lnTo>
                  <a:lnTo>
                    <a:pt x="681" y="90"/>
                  </a:lnTo>
                  <a:lnTo>
                    <a:pt x="681" y="226"/>
                  </a:lnTo>
                  <a:lnTo>
                    <a:pt x="635" y="226"/>
                  </a:lnTo>
                  <a:lnTo>
                    <a:pt x="635" y="317"/>
                  </a:lnTo>
                  <a:lnTo>
                    <a:pt x="590" y="317"/>
                  </a:lnTo>
                  <a:lnTo>
                    <a:pt x="590" y="362"/>
                  </a:lnTo>
                  <a:lnTo>
                    <a:pt x="408" y="362"/>
                  </a:lnTo>
                  <a:lnTo>
                    <a:pt x="408" y="317"/>
                  </a:lnTo>
                  <a:lnTo>
                    <a:pt x="363" y="317"/>
                  </a:lnTo>
                  <a:lnTo>
                    <a:pt x="363" y="272"/>
                  </a:lnTo>
                  <a:lnTo>
                    <a:pt x="318" y="272"/>
                  </a:lnTo>
                  <a:lnTo>
                    <a:pt x="318" y="226"/>
                  </a:lnTo>
                  <a:lnTo>
                    <a:pt x="227" y="226"/>
                  </a:lnTo>
                  <a:lnTo>
                    <a:pt x="227" y="272"/>
                  </a:lnTo>
                  <a:lnTo>
                    <a:pt x="0" y="272"/>
                  </a:lnTo>
                  <a:lnTo>
                    <a:pt x="0" y="226"/>
                  </a:lnTo>
                  <a:lnTo>
                    <a:pt x="91" y="226"/>
                  </a:lnTo>
                  <a:lnTo>
                    <a:pt x="91" y="136"/>
                  </a:lnTo>
                  <a:lnTo>
                    <a:pt x="136" y="136"/>
                  </a:lnTo>
                  <a:lnTo>
                    <a:pt x="136" y="90"/>
                  </a:lnTo>
                  <a:lnTo>
                    <a:pt x="227" y="90"/>
                  </a:lnTo>
                  <a:lnTo>
                    <a:pt x="227" y="45"/>
                  </a:lnTo>
                  <a:lnTo>
                    <a:pt x="272" y="45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49" name="Freeform 206"/>
            <p:cNvSpPr>
              <a:spLocks/>
            </p:cNvSpPr>
            <p:nvPr/>
          </p:nvSpPr>
          <p:spPr bwMode="auto">
            <a:xfrm>
              <a:off x="5816600" y="3573463"/>
              <a:ext cx="576263" cy="647700"/>
            </a:xfrm>
            <a:custGeom>
              <a:avLst/>
              <a:gdLst>
                <a:gd name="T0" fmla="*/ 0 w 363"/>
                <a:gd name="T1" fmla="*/ 408 h 408"/>
                <a:gd name="T2" fmla="*/ 182 w 363"/>
                <a:gd name="T3" fmla="*/ 408 h 408"/>
                <a:gd name="T4" fmla="*/ 182 w 363"/>
                <a:gd name="T5" fmla="*/ 363 h 408"/>
                <a:gd name="T6" fmla="*/ 272 w 363"/>
                <a:gd name="T7" fmla="*/ 363 h 408"/>
                <a:gd name="T8" fmla="*/ 272 w 363"/>
                <a:gd name="T9" fmla="*/ 272 h 408"/>
                <a:gd name="T10" fmla="*/ 318 w 363"/>
                <a:gd name="T11" fmla="*/ 272 h 408"/>
                <a:gd name="T12" fmla="*/ 318 w 363"/>
                <a:gd name="T13" fmla="*/ 227 h 408"/>
                <a:gd name="T14" fmla="*/ 363 w 363"/>
                <a:gd name="T15" fmla="*/ 227 h 408"/>
                <a:gd name="T16" fmla="*/ 363 w 363"/>
                <a:gd name="T17" fmla="*/ 45 h 408"/>
                <a:gd name="T18" fmla="*/ 318 w 363"/>
                <a:gd name="T19" fmla="*/ 45 h 408"/>
                <a:gd name="T20" fmla="*/ 318 w 363"/>
                <a:gd name="T21" fmla="*/ 0 h 408"/>
                <a:gd name="T22" fmla="*/ 182 w 363"/>
                <a:gd name="T23" fmla="*/ 0 h 408"/>
                <a:gd name="T24" fmla="*/ 182 w 363"/>
                <a:gd name="T25" fmla="*/ 45 h 408"/>
                <a:gd name="T26" fmla="*/ 136 w 363"/>
                <a:gd name="T27" fmla="*/ 45 h 408"/>
                <a:gd name="T28" fmla="*/ 136 w 363"/>
                <a:gd name="T29" fmla="*/ 90 h 408"/>
                <a:gd name="T30" fmla="*/ 46 w 363"/>
                <a:gd name="T31" fmla="*/ 90 h 408"/>
                <a:gd name="T32" fmla="*/ 46 w 363"/>
                <a:gd name="T33" fmla="*/ 136 h 408"/>
                <a:gd name="T34" fmla="*/ 91 w 363"/>
                <a:gd name="T35" fmla="*/ 136 h 408"/>
                <a:gd name="T36" fmla="*/ 91 w 363"/>
                <a:gd name="T37" fmla="*/ 272 h 408"/>
                <a:gd name="T38" fmla="*/ 46 w 363"/>
                <a:gd name="T39" fmla="*/ 272 h 408"/>
                <a:gd name="T40" fmla="*/ 46 w 363"/>
                <a:gd name="T41" fmla="*/ 317 h 408"/>
                <a:gd name="T42" fmla="*/ 0 w 363"/>
                <a:gd name="T43" fmla="*/ 317 h 408"/>
                <a:gd name="T44" fmla="*/ 0 w 363"/>
                <a:gd name="T45" fmla="*/ 408 h 4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3" h="408">
                  <a:moveTo>
                    <a:pt x="0" y="408"/>
                  </a:moveTo>
                  <a:lnTo>
                    <a:pt x="182" y="408"/>
                  </a:lnTo>
                  <a:lnTo>
                    <a:pt x="182" y="363"/>
                  </a:lnTo>
                  <a:lnTo>
                    <a:pt x="272" y="363"/>
                  </a:lnTo>
                  <a:lnTo>
                    <a:pt x="272" y="272"/>
                  </a:lnTo>
                  <a:lnTo>
                    <a:pt x="318" y="272"/>
                  </a:lnTo>
                  <a:lnTo>
                    <a:pt x="318" y="227"/>
                  </a:lnTo>
                  <a:lnTo>
                    <a:pt x="363" y="227"/>
                  </a:lnTo>
                  <a:lnTo>
                    <a:pt x="363" y="45"/>
                  </a:lnTo>
                  <a:lnTo>
                    <a:pt x="318" y="45"/>
                  </a:lnTo>
                  <a:lnTo>
                    <a:pt x="318" y="0"/>
                  </a:lnTo>
                  <a:lnTo>
                    <a:pt x="182" y="0"/>
                  </a:lnTo>
                  <a:lnTo>
                    <a:pt x="182" y="45"/>
                  </a:lnTo>
                  <a:lnTo>
                    <a:pt x="136" y="45"/>
                  </a:lnTo>
                  <a:lnTo>
                    <a:pt x="136" y="90"/>
                  </a:lnTo>
                  <a:lnTo>
                    <a:pt x="46" y="90"/>
                  </a:lnTo>
                  <a:lnTo>
                    <a:pt x="46" y="136"/>
                  </a:lnTo>
                  <a:lnTo>
                    <a:pt x="91" y="136"/>
                  </a:lnTo>
                  <a:lnTo>
                    <a:pt x="91" y="272"/>
                  </a:lnTo>
                  <a:lnTo>
                    <a:pt x="46" y="272"/>
                  </a:lnTo>
                  <a:lnTo>
                    <a:pt x="46" y="317"/>
                  </a:lnTo>
                  <a:lnTo>
                    <a:pt x="0" y="317"/>
                  </a:lnTo>
                  <a:lnTo>
                    <a:pt x="0" y="408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50" name="Freeform 207"/>
            <p:cNvSpPr>
              <a:spLocks/>
            </p:cNvSpPr>
            <p:nvPr/>
          </p:nvSpPr>
          <p:spPr bwMode="auto">
            <a:xfrm>
              <a:off x="6176963" y="2852738"/>
              <a:ext cx="647700" cy="863600"/>
            </a:xfrm>
            <a:custGeom>
              <a:avLst/>
              <a:gdLst>
                <a:gd name="T0" fmla="*/ 136 w 408"/>
                <a:gd name="T1" fmla="*/ 0 h 544"/>
                <a:gd name="T2" fmla="*/ 182 w 408"/>
                <a:gd name="T3" fmla="*/ 0 h 544"/>
                <a:gd name="T4" fmla="*/ 182 w 408"/>
                <a:gd name="T5" fmla="*/ 45 h 544"/>
                <a:gd name="T6" fmla="*/ 408 w 408"/>
                <a:gd name="T7" fmla="*/ 45 h 544"/>
                <a:gd name="T8" fmla="*/ 408 w 408"/>
                <a:gd name="T9" fmla="*/ 136 h 544"/>
                <a:gd name="T10" fmla="*/ 363 w 408"/>
                <a:gd name="T11" fmla="*/ 136 h 544"/>
                <a:gd name="T12" fmla="*/ 363 w 408"/>
                <a:gd name="T13" fmla="*/ 227 h 544"/>
                <a:gd name="T14" fmla="*/ 318 w 408"/>
                <a:gd name="T15" fmla="*/ 227 h 544"/>
                <a:gd name="T16" fmla="*/ 318 w 408"/>
                <a:gd name="T17" fmla="*/ 318 h 544"/>
                <a:gd name="T18" fmla="*/ 272 w 408"/>
                <a:gd name="T19" fmla="*/ 318 h 544"/>
                <a:gd name="T20" fmla="*/ 272 w 408"/>
                <a:gd name="T21" fmla="*/ 363 h 544"/>
                <a:gd name="T22" fmla="*/ 227 w 408"/>
                <a:gd name="T23" fmla="*/ 363 h 544"/>
                <a:gd name="T24" fmla="*/ 227 w 408"/>
                <a:gd name="T25" fmla="*/ 544 h 544"/>
                <a:gd name="T26" fmla="*/ 136 w 408"/>
                <a:gd name="T27" fmla="*/ 544 h 544"/>
                <a:gd name="T28" fmla="*/ 136 w 408"/>
                <a:gd name="T29" fmla="*/ 499 h 544"/>
                <a:gd name="T30" fmla="*/ 91 w 408"/>
                <a:gd name="T31" fmla="*/ 499 h 544"/>
                <a:gd name="T32" fmla="*/ 91 w 408"/>
                <a:gd name="T33" fmla="*/ 454 h 544"/>
                <a:gd name="T34" fmla="*/ 0 w 408"/>
                <a:gd name="T35" fmla="*/ 454 h 544"/>
                <a:gd name="T36" fmla="*/ 0 w 408"/>
                <a:gd name="T37" fmla="*/ 363 h 544"/>
                <a:gd name="T38" fmla="*/ 45 w 408"/>
                <a:gd name="T39" fmla="*/ 363 h 544"/>
                <a:gd name="T40" fmla="*/ 45 w 408"/>
                <a:gd name="T41" fmla="*/ 272 h 544"/>
                <a:gd name="T42" fmla="*/ 91 w 408"/>
                <a:gd name="T43" fmla="*/ 272 h 544"/>
                <a:gd name="T44" fmla="*/ 91 w 408"/>
                <a:gd name="T45" fmla="*/ 182 h 544"/>
                <a:gd name="T46" fmla="*/ 0 w 408"/>
                <a:gd name="T47" fmla="*/ 182 h 544"/>
                <a:gd name="T48" fmla="*/ 0 w 408"/>
                <a:gd name="T49" fmla="*/ 136 h 544"/>
                <a:gd name="T50" fmla="*/ 91 w 408"/>
                <a:gd name="T51" fmla="*/ 136 h 544"/>
                <a:gd name="T52" fmla="*/ 91 w 408"/>
                <a:gd name="T53" fmla="*/ 91 h 544"/>
                <a:gd name="T54" fmla="*/ 136 w 408"/>
                <a:gd name="T55" fmla="*/ 91 h 544"/>
                <a:gd name="T56" fmla="*/ 136 w 408"/>
                <a:gd name="T57" fmla="*/ 0 h 5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08" h="544">
                  <a:moveTo>
                    <a:pt x="136" y="0"/>
                  </a:moveTo>
                  <a:lnTo>
                    <a:pt x="182" y="0"/>
                  </a:lnTo>
                  <a:lnTo>
                    <a:pt x="182" y="45"/>
                  </a:lnTo>
                  <a:lnTo>
                    <a:pt x="408" y="45"/>
                  </a:lnTo>
                  <a:lnTo>
                    <a:pt x="408" y="136"/>
                  </a:lnTo>
                  <a:lnTo>
                    <a:pt x="363" y="136"/>
                  </a:lnTo>
                  <a:lnTo>
                    <a:pt x="363" y="227"/>
                  </a:lnTo>
                  <a:lnTo>
                    <a:pt x="318" y="227"/>
                  </a:lnTo>
                  <a:lnTo>
                    <a:pt x="318" y="318"/>
                  </a:lnTo>
                  <a:lnTo>
                    <a:pt x="272" y="318"/>
                  </a:lnTo>
                  <a:lnTo>
                    <a:pt x="272" y="363"/>
                  </a:lnTo>
                  <a:lnTo>
                    <a:pt x="227" y="363"/>
                  </a:lnTo>
                  <a:lnTo>
                    <a:pt x="227" y="544"/>
                  </a:lnTo>
                  <a:lnTo>
                    <a:pt x="136" y="544"/>
                  </a:lnTo>
                  <a:lnTo>
                    <a:pt x="136" y="499"/>
                  </a:lnTo>
                  <a:lnTo>
                    <a:pt x="91" y="499"/>
                  </a:lnTo>
                  <a:lnTo>
                    <a:pt x="91" y="454"/>
                  </a:lnTo>
                  <a:lnTo>
                    <a:pt x="0" y="454"/>
                  </a:lnTo>
                  <a:lnTo>
                    <a:pt x="0" y="363"/>
                  </a:lnTo>
                  <a:lnTo>
                    <a:pt x="45" y="363"/>
                  </a:lnTo>
                  <a:lnTo>
                    <a:pt x="45" y="272"/>
                  </a:lnTo>
                  <a:lnTo>
                    <a:pt x="91" y="272"/>
                  </a:lnTo>
                  <a:lnTo>
                    <a:pt x="91" y="182"/>
                  </a:lnTo>
                  <a:lnTo>
                    <a:pt x="0" y="182"/>
                  </a:lnTo>
                  <a:lnTo>
                    <a:pt x="0" y="136"/>
                  </a:lnTo>
                  <a:lnTo>
                    <a:pt x="91" y="136"/>
                  </a:lnTo>
                  <a:lnTo>
                    <a:pt x="91" y="91"/>
                  </a:lnTo>
                  <a:lnTo>
                    <a:pt x="136" y="91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51" name="Freeform 208"/>
            <p:cNvSpPr>
              <a:spLocks/>
            </p:cNvSpPr>
            <p:nvPr/>
          </p:nvSpPr>
          <p:spPr bwMode="auto">
            <a:xfrm>
              <a:off x="6537325" y="2997200"/>
              <a:ext cx="720725" cy="863600"/>
            </a:xfrm>
            <a:custGeom>
              <a:avLst/>
              <a:gdLst>
                <a:gd name="T0" fmla="*/ 181 w 454"/>
                <a:gd name="T1" fmla="*/ 45 h 544"/>
                <a:gd name="T2" fmla="*/ 227 w 454"/>
                <a:gd name="T3" fmla="*/ 45 h 544"/>
                <a:gd name="T4" fmla="*/ 227 w 454"/>
                <a:gd name="T5" fmla="*/ 0 h 544"/>
                <a:gd name="T6" fmla="*/ 408 w 454"/>
                <a:gd name="T7" fmla="*/ 0 h 544"/>
                <a:gd name="T8" fmla="*/ 408 w 454"/>
                <a:gd name="T9" fmla="*/ 181 h 544"/>
                <a:gd name="T10" fmla="*/ 454 w 454"/>
                <a:gd name="T11" fmla="*/ 181 h 544"/>
                <a:gd name="T12" fmla="*/ 454 w 454"/>
                <a:gd name="T13" fmla="*/ 272 h 544"/>
                <a:gd name="T14" fmla="*/ 408 w 454"/>
                <a:gd name="T15" fmla="*/ 272 h 544"/>
                <a:gd name="T16" fmla="*/ 408 w 454"/>
                <a:gd name="T17" fmla="*/ 408 h 544"/>
                <a:gd name="T18" fmla="*/ 363 w 454"/>
                <a:gd name="T19" fmla="*/ 408 h 544"/>
                <a:gd name="T20" fmla="*/ 363 w 454"/>
                <a:gd name="T21" fmla="*/ 453 h 544"/>
                <a:gd name="T22" fmla="*/ 317 w 454"/>
                <a:gd name="T23" fmla="*/ 453 h 544"/>
                <a:gd name="T24" fmla="*/ 317 w 454"/>
                <a:gd name="T25" fmla="*/ 499 h 544"/>
                <a:gd name="T26" fmla="*/ 272 w 454"/>
                <a:gd name="T27" fmla="*/ 499 h 544"/>
                <a:gd name="T28" fmla="*/ 181 w 454"/>
                <a:gd name="T29" fmla="*/ 499 h 544"/>
                <a:gd name="T30" fmla="*/ 181 w 454"/>
                <a:gd name="T31" fmla="*/ 544 h 544"/>
                <a:gd name="T32" fmla="*/ 91 w 454"/>
                <a:gd name="T33" fmla="*/ 544 h 544"/>
                <a:gd name="T34" fmla="*/ 91 w 454"/>
                <a:gd name="T35" fmla="*/ 499 h 544"/>
                <a:gd name="T36" fmla="*/ 45 w 454"/>
                <a:gd name="T37" fmla="*/ 499 h 544"/>
                <a:gd name="T38" fmla="*/ 45 w 454"/>
                <a:gd name="T39" fmla="*/ 453 h 544"/>
                <a:gd name="T40" fmla="*/ 0 w 454"/>
                <a:gd name="T41" fmla="*/ 453 h 544"/>
                <a:gd name="T42" fmla="*/ 0 w 454"/>
                <a:gd name="T43" fmla="*/ 272 h 544"/>
                <a:gd name="T44" fmla="*/ 45 w 454"/>
                <a:gd name="T45" fmla="*/ 272 h 544"/>
                <a:gd name="T46" fmla="*/ 45 w 454"/>
                <a:gd name="T47" fmla="*/ 227 h 544"/>
                <a:gd name="T48" fmla="*/ 91 w 454"/>
                <a:gd name="T49" fmla="*/ 227 h 544"/>
                <a:gd name="T50" fmla="*/ 91 w 454"/>
                <a:gd name="T51" fmla="*/ 136 h 544"/>
                <a:gd name="T52" fmla="*/ 136 w 454"/>
                <a:gd name="T53" fmla="*/ 136 h 544"/>
                <a:gd name="T54" fmla="*/ 136 w 454"/>
                <a:gd name="T55" fmla="*/ 45 h 544"/>
                <a:gd name="T56" fmla="*/ 181 w 454"/>
                <a:gd name="T57" fmla="*/ 45 h 5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54" h="544">
                  <a:moveTo>
                    <a:pt x="181" y="45"/>
                  </a:moveTo>
                  <a:lnTo>
                    <a:pt x="227" y="45"/>
                  </a:lnTo>
                  <a:lnTo>
                    <a:pt x="227" y="0"/>
                  </a:lnTo>
                  <a:lnTo>
                    <a:pt x="408" y="0"/>
                  </a:lnTo>
                  <a:lnTo>
                    <a:pt x="408" y="181"/>
                  </a:lnTo>
                  <a:lnTo>
                    <a:pt x="454" y="181"/>
                  </a:lnTo>
                  <a:lnTo>
                    <a:pt x="454" y="272"/>
                  </a:lnTo>
                  <a:lnTo>
                    <a:pt x="408" y="272"/>
                  </a:lnTo>
                  <a:lnTo>
                    <a:pt x="408" y="408"/>
                  </a:lnTo>
                  <a:lnTo>
                    <a:pt x="363" y="408"/>
                  </a:lnTo>
                  <a:lnTo>
                    <a:pt x="363" y="453"/>
                  </a:lnTo>
                  <a:lnTo>
                    <a:pt x="317" y="453"/>
                  </a:lnTo>
                  <a:lnTo>
                    <a:pt x="317" y="499"/>
                  </a:lnTo>
                  <a:lnTo>
                    <a:pt x="272" y="499"/>
                  </a:lnTo>
                  <a:lnTo>
                    <a:pt x="181" y="499"/>
                  </a:lnTo>
                  <a:lnTo>
                    <a:pt x="181" y="544"/>
                  </a:lnTo>
                  <a:lnTo>
                    <a:pt x="91" y="544"/>
                  </a:lnTo>
                  <a:lnTo>
                    <a:pt x="91" y="499"/>
                  </a:lnTo>
                  <a:lnTo>
                    <a:pt x="45" y="499"/>
                  </a:lnTo>
                  <a:lnTo>
                    <a:pt x="45" y="453"/>
                  </a:lnTo>
                  <a:lnTo>
                    <a:pt x="0" y="453"/>
                  </a:lnTo>
                  <a:lnTo>
                    <a:pt x="0" y="272"/>
                  </a:lnTo>
                  <a:lnTo>
                    <a:pt x="45" y="272"/>
                  </a:lnTo>
                  <a:lnTo>
                    <a:pt x="45" y="227"/>
                  </a:lnTo>
                  <a:lnTo>
                    <a:pt x="91" y="227"/>
                  </a:lnTo>
                  <a:lnTo>
                    <a:pt x="91" y="136"/>
                  </a:lnTo>
                  <a:lnTo>
                    <a:pt x="136" y="136"/>
                  </a:lnTo>
                  <a:lnTo>
                    <a:pt x="136" y="45"/>
                  </a:lnTo>
                  <a:lnTo>
                    <a:pt x="181" y="45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52" name="Freeform 209"/>
            <p:cNvSpPr>
              <a:spLocks/>
            </p:cNvSpPr>
            <p:nvPr/>
          </p:nvSpPr>
          <p:spPr bwMode="auto">
            <a:xfrm>
              <a:off x="6248400" y="3716338"/>
              <a:ext cx="720725" cy="576263"/>
            </a:xfrm>
            <a:custGeom>
              <a:avLst/>
              <a:gdLst>
                <a:gd name="T0" fmla="*/ 454 w 454"/>
                <a:gd name="T1" fmla="*/ 46 h 363"/>
                <a:gd name="T2" fmla="*/ 454 w 454"/>
                <a:gd name="T3" fmla="*/ 91 h 363"/>
                <a:gd name="T4" fmla="*/ 409 w 454"/>
                <a:gd name="T5" fmla="*/ 91 h 363"/>
                <a:gd name="T6" fmla="*/ 409 w 454"/>
                <a:gd name="T7" fmla="*/ 137 h 363"/>
                <a:gd name="T8" fmla="*/ 363 w 454"/>
                <a:gd name="T9" fmla="*/ 137 h 363"/>
                <a:gd name="T10" fmla="*/ 363 w 454"/>
                <a:gd name="T11" fmla="*/ 227 h 363"/>
                <a:gd name="T12" fmla="*/ 318 w 454"/>
                <a:gd name="T13" fmla="*/ 227 h 363"/>
                <a:gd name="T14" fmla="*/ 318 w 454"/>
                <a:gd name="T15" fmla="*/ 182 h 363"/>
                <a:gd name="T16" fmla="*/ 182 w 454"/>
                <a:gd name="T17" fmla="*/ 182 h 363"/>
                <a:gd name="T18" fmla="*/ 182 w 454"/>
                <a:gd name="T19" fmla="*/ 227 h 363"/>
                <a:gd name="T20" fmla="*/ 137 w 454"/>
                <a:gd name="T21" fmla="*/ 227 h 363"/>
                <a:gd name="T22" fmla="*/ 137 w 454"/>
                <a:gd name="T23" fmla="*/ 363 h 363"/>
                <a:gd name="T24" fmla="*/ 46 w 454"/>
                <a:gd name="T25" fmla="*/ 363 h 363"/>
                <a:gd name="T26" fmla="*/ 46 w 454"/>
                <a:gd name="T27" fmla="*/ 318 h 363"/>
                <a:gd name="T28" fmla="*/ 0 w 454"/>
                <a:gd name="T29" fmla="*/ 318 h 363"/>
                <a:gd name="T30" fmla="*/ 0 w 454"/>
                <a:gd name="T31" fmla="*/ 182 h 363"/>
                <a:gd name="T32" fmla="*/ 46 w 454"/>
                <a:gd name="T33" fmla="*/ 182 h 363"/>
                <a:gd name="T34" fmla="*/ 46 w 454"/>
                <a:gd name="T35" fmla="*/ 137 h 363"/>
                <a:gd name="T36" fmla="*/ 91 w 454"/>
                <a:gd name="T37" fmla="*/ 137 h 363"/>
                <a:gd name="T38" fmla="*/ 91 w 454"/>
                <a:gd name="T39" fmla="*/ 0 h 363"/>
                <a:gd name="T40" fmla="*/ 227 w 454"/>
                <a:gd name="T41" fmla="*/ 0 h 363"/>
                <a:gd name="T42" fmla="*/ 227 w 454"/>
                <a:gd name="T43" fmla="*/ 46 h 363"/>
                <a:gd name="T44" fmla="*/ 273 w 454"/>
                <a:gd name="T45" fmla="*/ 46 h 363"/>
                <a:gd name="T46" fmla="*/ 273 w 454"/>
                <a:gd name="T47" fmla="*/ 91 h 363"/>
                <a:gd name="T48" fmla="*/ 363 w 454"/>
                <a:gd name="T49" fmla="*/ 91 h 363"/>
                <a:gd name="T50" fmla="*/ 363 w 454"/>
                <a:gd name="T51" fmla="*/ 46 h 363"/>
                <a:gd name="T52" fmla="*/ 454 w 454"/>
                <a:gd name="T53" fmla="*/ 46 h 3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54" h="363">
                  <a:moveTo>
                    <a:pt x="454" y="46"/>
                  </a:moveTo>
                  <a:lnTo>
                    <a:pt x="454" y="91"/>
                  </a:lnTo>
                  <a:lnTo>
                    <a:pt x="409" y="91"/>
                  </a:lnTo>
                  <a:lnTo>
                    <a:pt x="409" y="137"/>
                  </a:lnTo>
                  <a:lnTo>
                    <a:pt x="363" y="137"/>
                  </a:lnTo>
                  <a:lnTo>
                    <a:pt x="363" y="227"/>
                  </a:lnTo>
                  <a:lnTo>
                    <a:pt x="318" y="227"/>
                  </a:lnTo>
                  <a:lnTo>
                    <a:pt x="318" y="182"/>
                  </a:lnTo>
                  <a:lnTo>
                    <a:pt x="182" y="182"/>
                  </a:lnTo>
                  <a:lnTo>
                    <a:pt x="182" y="227"/>
                  </a:lnTo>
                  <a:lnTo>
                    <a:pt x="137" y="227"/>
                  </a:lnTo>
                  <a:lnTo>
                    <a:pt x="137" y="363"/>
                  </a:lnTo>
                  <a:lnTo>
                    <a:pt x="46" y="363"/>
                  </a:lnTo>
                  <a:lnTo>
                    <a:pt x="46" y="318"/>
                  </a:lnTo>
                  <a:lnTo>
                    <a:pt x="0" y="318"/>
                  </a:lnTo>
                  <a:lnTo>
                    <a:pt x="0" y="182"/>
                  </a:lnTo>
                  <a:lnTo>
                    <a:pt x="46" y="182"/>
                  </a:lnTo>
                  <a:lnTo>
                    <a:pt x="46" y="137"/>
                  </a:lnTo>
                  <a:lnTo>
                    <a:pt x="91" y="137"/>
                  </a:lnTo>
                  <a:lnTo>
                    <a:pt x="91" y="0"/>
                  </a:lnTo>
                  <a:lnTo>
                    <a:pt x="227" y="0"/>
                  </a:lnTo>
                  <a:lnTo>
                    <a:pt x="227" y="46"/>
                  </a:lnTo>
                  <a:lnTo>
                    <a:pt x="273" y="46"/>
                  </a:lnTo>
                  <a:lnTo>
                    <a:pt x="273" y="91"/>
                  </a:lnTo>
                  <a:lnTo>
                    <a:pt x="363" y="91"/>
                  </a:lnTo>
                  <a:lnTo>
                    <a:pt x="363" y="46"/>
                  </a:lnTo>
                  <a:lnTo>
                    <a:pt x="454" y="46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53" name="Freeform 210"/>
            <p:cNvSpPr>
              <a:spLocks/>
            </p:cNvSpPr>
            <p:nvPr/>
          </p:nvSpPr>
          <p:spPr bwMode="auto">
            <a:xfrm>
              <a:off x="6392863" y="2420938"/>
              <a:ext cx="865188" cy="647700"/>
            </a:xfrm>
            <a:custGeom>
              <a:avLst/>
              <a:gdLst>
                <a:gd name="T0" fmla="*/ 272 w 545"/>
                <a:gd name="T1" fmla="*/ 45 h 408"/>
                <a:gd name="T2" fmla="*/ 272 w 545"/>
                <a:gd name="T3" fmla="*/ 136 h 408"/>
                <a:gd name="T4" fmla="*/ 227 w 545"/>
                <a:gd name="T5" fmla="*/ 136 h 408"/>
                <a:gd name="T6" fmla="*/ 227 w 545"/>
                <a:gd name="T7" fmla="*/ 181 h 408"/>
                <a:gd name="T8" fmla="*/ 318 w 545"/>
                <a:gd name="T9" fmla="*/ 181 h 408"/>
                <a:gd name="T10" fmla="*/ 318 w 545"/>
                <a:gd name="T11" fmla="*/ 136 h 408"/>
                <a:gd name="T12" fmla="*/ 363 w 545"/>
                <a:gd name="T13" fmla="*/ 136 h 408"/>
                <a:gd name="T14" fmla="*/ 363 w 545"/>
                <a:gd name="T15" fmla="*/ 181 h 408"/>
                <a:gd name="T16" fmla="*/ 408 w 545"/>
                <a:gd name="T17" fmla="*/ 181 h 408"/>
                <a:gd name="T18" fmla="*/ 408 w 545"/>
                <a:gd name="T19" fmla="*/ 136 h 408"/>
                <a:gd name="T20" fmla="*/ 454 w 545"/>
                <a:gd name="T21" fmla="*/ 136 h 408"/>
                <a:gd name="T22" fmla="*/ 454 w 545"/>
                <a:gd name="T23" fmla="*/ 91 h 408"/>
                <a:gd name="T24" fmla="*/ 318 w 545"/>
                <a:gd name="T25" fmla="*/ 91 h 408"/>
                <a:gd name="T26" fmla="*/ 318 w 545"/>
                <a:gd name="T27" fmla="*/ 0 h 408"/>
                <a:gd name="T28" fmla="*/ 454 w 545"/>
                <a:gd name="T29" fmla="*/ 0 h 408"/>
                <a:gd name="T30" fmla="*/ 454 w 545"/>
                <a:gd name="T31" fmla="*/ 45 h 408"/>
                <a:gd name="T32" fmla="*/ 545 w 545"/>
                <a:gd name="T33" fmla="*/ 45 h 408"/>
                <a:gd name="T34" fmla="*/ 545 w 545"/>
                <a:gd name="T35" fmla="*/ 91 h 408"/>
                <a:gd name="T36" fmla="*/ 499 w 545"/>
                <a:gd name="T37" fmla="*/ 91 h 408"/>
                <a:gd name="T38" fmla="*/ 499 w 545"/>
                <a:gd name="T39" fmla="*/ 181 h 408"/>
                <a:gd name="T40" fmla="*/ 454 w 545"/>
                <a:gd name="T41" fmla="*/ 181 h 408"/>
                <a:gd name="T42" fmla="*/ 454 w 545"/>
                <a:gd name="T43" fmla="*/ 363 h 408"/>
                <a:gd name="T44" fmla="*/ 318 w 545"/>
                <a:gd name="T45" fmla="*/ 363 h 408"/>
                <a:gd name="T46" fmla="*/ 318 w 545"/>
                <a:gd name="T47" fmla="*/ 408 h 408"/>
                <a:gd name="T48" fmla="*/ 272 w 545"/>
                <a:gd name="T49" fmla="*/ 408 h 408"/>
                <a:gd name="T50" fmla="*/ 272 w 545"/>
                <a:gd name="T51" fmla="*/ 317 h 408"/>
                <a:gd name="T52" fmla="*/ 46 w 545"/>
                <a:gd name="T53" fmla="*/ 317 h 408"/>
                <a:gd name="T54" fmla="*/ 46 w 545"/>
                <a:gd name="T55" fmla="*/ 272 h 408"/>
                <a:gd name="T56" fmla="*/ 0 w 545"/>
                <a:gd name="T57" fmla="*/ 272 h 408"/>
                <a:gd name="T58" fmla="*/ 0 w 545"/>
                <a:gd name="T59" fmla="*/ 181 h 408"/>
                <a:gd name="T60" fmla="*/ 136 w 545"/>
                <a:gd name="T61" fmla="*/ 181 h 408"/>
                <a:gd name="T62" fmla="*/ 136 w 545"/>
                <a:gd name="T63" fmla="*/ 91 h 408"/>
                <a:gd name="T64" fmla="*/ 182 w 545"/>
                <a:gd name="T65" fmla="*/ 91 h 408"/>
                <a:gd name="T66" fmla="*/ 182 w 545"/>
                <a:gd name="T67" fmla="*/ 45 h 408"/>
                <a:gd name="T68" fmla="*/ 272 w 545"/>
                <a:gd name="T69" fmla="*/ 45 h 4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45" h="408">
                  <a:moveTo>
                    <a:pt x="272" y="45"/>
                  </a:moveTo>
                  <a:lnTo>
                    <a:pt x="272" y="136"/>
                  </a:lnTo>
                  <a:lnTo>
                    <a:pt x="227" y="136"/>
                  </a:lnTo>
                  <a:lnTo>
                    <a:pt x="227" y="181"/>
                  </a:lnTo>
                  <a:lnTo>
                    <a:pt x="318" y="181"/>
                  </a:lnTo>
                  <a:lnTo>
                    <a:pt x="318" y="136"/>
                  </a:lnTo>
                  <a:lnTo>
                    <a:pt x="363" y="136"/>
                  </a:lnTo>
                  <a:lnTo>
                    <a:pt x="363" y="181"/>
                  </a:lnTo>
                  <a:lnTo>
                    <a:pt x="408" y="181"/>
                  </a:lnTo>
                  <a:lnTo>
                    <a:pt x="408" y="136"/>
                  </a:lnTo>
                  <a:lnTo>
                    <a:pt x="454" y="136"/>
                  </a:lnTo>
                  <a:lnTo>
                    <a:pt x="454" y="91"/>
                  </a:lnTo>
                  <a:lnTo>
                    <a:pt x="318" y="91"/>
                  </a:lnTo>
                  <a:lnTo>
                    <a:pt x="318" y="0"/>
                  </a:lnTo>
                  <a:lnTo>
                    <a:pt x="454" y="0"/>
                  </a:lnTo>
                  <a:lnTo>
                    <a:pt x="454" y="45"/>
                  </a:lnTo>
                  <a:lnTo>
                    <a:pt x="545" y="45"/>
                  </a:lnTo>
                  <a:lnTo>
                    <a:pt x="545" y="91"/>
                  </a:lnTo>
                  <a:lnTo>
                    <a:pt x="499" y="91"/>
                  </a:lnTo>
                  <a:lnTo>
                    <a:pt x="499" y="181"/>
                  </a:lnTo>
                  <a:lnTo>
                    <a:pt x="454" y="181"/>
                  </a:lnTo>
                  <a:lnTo>
                    <a:pt x="454" y="363"/>
                  </a:lnTo>
                  <a:lnTo>
                    <a:pt x="318" y="363"/>
                  </a:lnTo>
                  <a:lnTo>
                    <a:pt x="318" y="408"/>
                  </a:lnTo>
                  <a:lnTo>
                    <a:pt x="272" y="408"/>
                  </a:lnTo>
                  <a:lnTo>
                    <a:pt x="272" y="317"/>
                  </a:lnTo>
                  <a:lnTo>
                    <a:pt x="46" y="317"/>
                  </a:lnTo>
                  <a:lnTo>
                    <a:pt x="46" y="272"/>
                  </a:lnTo>
                  <a:lnTo>
                    <a:pt x="0" y="272"/>
                  </a:lnTo>
                  <a:lnTo>
                    <a:pt x="0" y="181"/>
                  </a:lnTo>
                  <a:lnTo>
                    <a:pt x="136" y="181"/>
                  </a:lnTo>
                  <a:lnTo>
                    <a:pt x="136" y="91"/>
                  </a:lnTo>
                  <a:lnTo>
                    <a:pt x="182" y="91"/>
                  </a:lnTo>
                  <a:lnTo>
                    <a:pt x="182" y="45"/>
                  </a:lnTo>
                  <a:lnTo>
                    <a:pt x="272" y="45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sp>
          <p:nvSpPr>
            <p:cNvPr id="54" name="Freeform 211"/>
            <p:cNvSpPr>
              <a:spLocks/>
            </p:cNvSpPr>
            <p:nvPr/>
          </p:nvSpPr>
          <p:spPr bwMode="auto">
            <a:xfrm>
              <a:off x="6537325" y="260350"/>
              <a:ext cx="3024188" cy="2089150"/>
            </a:xfrm>
            <a:custGeom>
              <a:avLst/>
              <a:gdLst>
                <a:gd name="T0" fmla="*/ 136 w 1905"/>
                <a:gd name="T1" fmla="*/ 1270 h 1316"/>
                <a:gd name="T2" fmla="*/ 45 w 1905"/>
                <a:gd name="T3" fmla="*/ 1270 h 1316"/>
                <a:gd name="T4" fmla="*/ 45 w 1905"/>
                <a:gd name="T5" fmla="*/ 1225 h 1316"/>
                <a:gd name="T6" fmla="*/ 91 w 1905"/>
                <a:gd name="T7" fmla="*/ 1089 h 1316"/>
                <a:gd name="T8" fmla="*/ 136 w 1905"/>
                <a:gd name="T9" fmla="*/ 907 h 1316"/>
                <a:gd name="T10" fmla="*/ 272 w 1905"/>
                <a:gd name="T11" fmla="*/ 817 h 1316"/>
                <a:gd name="T12" fmla="*/ 408 w 1905"/>
                <a:gd name="T13" fmla="*/ 681 h 1316"/>
                <a:gd name="T14" fmla="*/ 499 w 1905"/>
                <a:gd name="T15" fmla="*/ 817 h 1316"/>
                <a:gd name="T16" fmla="*/ 635 w 1905"/>
                <a:gd name="T17" fmla="*/ 771 h 1316"/>
                <a:gd name="T18" fmla="*/ 680 w 1905"/>
                <a:gd name="T19" fmla="*/ 545 h 1316"/>
                <a:gd name="T20" fmla="*/ 816 w 1905"/>
                <a:gd name="T21" fmla="*/ 454 h 1316"/>
                <a:gd name="T22" fmla="*/ 862 w 1905"/>
                <a:gd name="T23" fmla="*/ 91 h 1316"/>
                <a:gd name="T24" fmla="*/ 998 w 1905"/>
                <a:gd name="T25" fmla="*/ 46 h 1316"/>
                <a:gd name="T26" fmla="*/ 1043 w 1905"/>
                <a:gd name="T27" fmla="*/ 91 h 1316"/>
                <a:gd name="T28" fmla="*/ 1134 w 1905"/>
                <a:gd name="T29" fmla="*/ 136 h 1316"/>
                <a:gd name="T30" fmla="*/ 1179 w 1905"/>
                <a:gd name="T31" fmla="*/ 363 h 1316"/>
                <a:gd name="T32" fmla="*/ 1270 w 1905"/>
                <a:gd name="T33" fmla="*/ 454 h 1316"/>
                <a:gd name="T34" fmla="*/ 1315 w 1905"/>
                <a:gd name="T35" fmla="*/ 545 h 1316"/>
                <a:gd name="T36" fmla="*/ 1542 w 1905"/>
                <a:gd name="T37" fmla="*/ 635 h 1316"/>
                <a:gd name="T38" fmla="*/ 1587 w 1905"/>
                <a:gd name="T39" fmla="*/ 726 h 1316"/>
                <a:gd name="T40" fmla="*/ 1724 w 1905"/>
                <a:gd name="T41" fmla="*/ 771 h 1316"/>
                <a:gd name="T42" fmla="*/ 1814 w 1905"/>
                <a:gd name="T43" fmla="*/ 681 h 1316"/>
                <a:gd name="T44" fmla="*/ 1860 w 1905"/>
                <a:gd name="T45" fmla="*/ 726 h 1316"/>
                <a:gd name="T46" fmla="*/ 1814 w 1905"/>
                <a:gd name="T47" fmla="*/ 817 h 1316"/>
                <a:gd name="T48" fmla="*/ 1814 w 1905"/>
                <a:gd name="T49" fmla="*/ 907 h 1316"/>
                <a:gd name="T50" fmla="*/ 1860 w 1905"/>
                <a:gd name="T51" fmla="*/ 1089 h 1316"/>
                <a:gd name="T52" fmla="*/ 1724 w 1905"/>
                <a:gd name="T53" fmla="*/ 1043 h 1316"/>
                <a:gd name="T54" fmla="*/ 1451 w 1905"/>
                <a:gd name="T55" fmla="*/ 1043 h 1316"/>
                <a:gd name="T56" fmla="*/ 1225 w 1905"/>
                <a:gd name="T57" fmla="*/ 1089 h 1316"/>
                <a:gd name="T58" fmla="*/ 1179 w 1905"/>
                <a:gd name="T59" fmla="*/ 1180 h 1316"/>
                <a:gd name="T60" fmla="*/ 1089 w 1905"/>
                <a:gd name="T61" fmla="*/ 1225 h 1316"/>
                <a:gd name="T62" fmla="*/ 1043 w 1905"/>
                <a:gd name="T63" fmla="*/ 1316 h 1316"/>
                <a:gd name="T64" fmla="*/ 907 w 1905"/>
                <a:gd name="T65" fmla="*/ 1270 h 1316"/>
                <a:gd name="T66" fmla="*/ 862 w 1905"/>
                <a:gd name="T67" fmla="*/ 1180 h 1316"/>
                <a:gd name="T68" fmla="*/ 771 w 1905"/>
                <a:gd name="T69" fmla="*/ 1134 h 1316"/>
                <a:gd name="T70" fmla="*/ 726 w 1905"/>
                <a:gd name="T71" fmla="*/ 1043 h 1316"/>
                <a:gd name="T72" fmla="*/ 499 w 1905"/>
                <a:gd name="T73" fmla="*/ 998 h 1316"/>
                <a:gd name="T74" fmla="*/ 454 w 1905"/>
                <a:gd name="T75" fmla="*/ 1089 h 1316"/>
                <a:gd name="T76" fmla="*/ 363 w 1905"/>
                <a:gd name="T77" fmla="*/ 998 h 1316"/>
                <a:gd name="T78" fmla="*/ 227 w 1905"/>
                <a:gd name="T79" fmla="*/ 998 h 1316"/>
                <a:gd name="T80" fmla="*/ 227 w 1905"/>
                <a:gd name="T81" fmla="*/ 1043 h 1316"/>
                <a:gd name="T82" fmla="*/ 317 w 1905"/>
                <a:gd name="T83" fmla="*/ 1180 h 1316"/>
                <a:gd name="T84" fmla="*/ 408 w 1905"/>
                <a:gd name="T85" fmla="*/ 1225 h 1316"/>
                <a:gd name="T86" fmla="*/ 227 w 1905"/>
                <a:gd name="T87" fmla="*/ 1225 h 13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05" h="1316">
                  <a:moveTo>
                    <a:pt x="181" y="1225"/>
                  </a:moveTo>
                  <a:lnTo>
                    <a:pt x="181" y="1270"/>
                  </a:lnTo>
                  <a:lnTo>
                    <a:pt x="136" y="1270"/>
                  </a:lnTo>
                  <a:lnTo>
                    <a:pt x="136" y="1316"/>
                  </a:lnTo>
                  <a:lnTo>
                    <a:pt x="45" y="1316"/>
                  </a:lnTo>
                  <a:lnTo>
                    <a:pt x="45" y="1270"/>
                  </a:lnTo>
                  <a:lnTo>
                    <a:pt x="0" y="1270"/>
                  </a:lnTo>
                  <a:lnTo>
                    <a:pt x="0" y="1225"/>
                  </a:lnTo>
                  <a:lnTo>
                    <a:pt x="45" y="1225"/>
                  </a:lnTo>
                  <a:lnTo>
                    <a:pt x="45" y="1180"/>
                  </a:lnTo>
                  <a:lnTo>
                    <a:pt x="91" y="1180"/>
                  </a:lnTo>
                  <a:lnTo>
                    <a:pt x="91" y="1089"/>
                  </a:lnTo>
                  <a:lnTo>
                    <a:pt x="45" y="1089"/>
                  </a:lnTo>
                  <a:lnTo>
                    <a:pt x="45" y="907"/>
                  </a:lnTo>
                  <a:lnTo>
                    <a:pt x="136" y="907"/>
                  </a:lnTo>
                  <a:lnTo>
                    <a:pt x="136" y="862"/>
                  </a:lnTo>
                  <a:lnTo>
                    <a:pt x="272" y="862"/>
                  </a:lnTo>
                  <a:lnTo>
                    <a:pt x="272" y="817"/>
                  </a:lnTo>
                  <a:lnTo>
                    <a:pt x="317" y="817"/>
                  </a:lnTo>
                  <a:lnTo>
                    <a:pt x="317" y="681"/>
                  </a:lnTo>
                  <a:lnTo>
                    <a:pt x="408" y="681"/>
                  </a:lnTo>
                  <a:lnTo>
                    <a:pt x="408" y="726"/>
                  </a:lnTo>
                  <a:lnTo>
                    <a:pt x="499" y="726"/>
                  </a:lnTo>
                  <a:lnTo>
                    <a:pt x="499" y="817"/>
                  </a:lnTo>
                  <a:lnTo>
                    <a:pt x="590" y="817"/>
                  </a:lnTo>
                  <a:lnTo>
                    <a:pt x="590" y="771"/>
                  </a:lnTo>
                  <a:lnTo>
                    <a:pt x="635" y="771"/>
                  </a:lnTo>
                  <a:lnTo>
                    <a:pt x="635" y="635"/>
                  </a:lnTo>
                  <a:lnTo>
                    <a:pt x="680" y="635"/>
                  </a:lnTo>
                  <a:lnTo>
                    <a:pt x="680" y="545"/>
                  </a:lnTo>
                  <a:lnTo>
                    <a:pt x="771" y="545"/>
                  </a:lnTo>
                  <a:lnTo>
                    <a:pt x="771" y="454"/>
                  </a:lnTo>
                  <a:lnTo>
                    <a:pt x="816" y="454"/>
                  </a:lnTo>
                  <a:lnTo>
                    <a:pt x="816" y="363"/>
                  </a:lnTo>
                  <a:lnTo>
                    <a:pt x="862" y="363"/>
                  </a:lnTo>
                  <a:lnTo>
                    <a:pt x="862" y="91"/>
                  </a:lnTo>
                  <a:lnTo>
                    <a:pt x="952" y="91"/>
                  </a:lnTo>
                  <a:lnTo>
                    <a:pt x="952" y="46"/>
                  </a:lnTo>
                  <a:lnTo>
                    <a:pt x="998" y="46"/>
                  </a:lnTo>
                  <a:lnTo>
                    <a:pt x="998" y="0"/>
                  </a:lnTo>
                  <a:lnTo>
                    <a:pt x="1043" y="0"/>
                  </a:lnTo>
                  <a:lnTo>
                    <a:pt x="1043" y="91"/>
                  </a:lnTo>
                  <a:lnTo>
                    <a:pt x="1089" y="91"/>
                  </a:lnTo>
                  <a:lnTo>
                    <a:pt x="1089" y="136"/>
                  </a:lnTo>
                  <a:lnTo>
                    <a:pt x="1134" y="136"/>
                  </a:lnTo>
                  <a:lnTo>
                    <a:pt x="1134" y="272"/>
                  </a:lnTo>
                  <a:lnTo>
                    <a:pt x="1179" y="272"/>
                  </a:lnTo>
                  <a:lnTo>
                    <a:pt x="1179" y="363"/>
                  </a:lnTo>
                  <a:lnTo>
                    <a:pt x="1225" y="363"/>
                  </a:lnTo>
                  <a:lnTo>
                    <a:pt x="1225" y="454"/>
                  </a:lnTo>
                  <a:lnTo>
                    <a:pt x="1270" y="454"/>
                  </a:lnTo>
                  <a:lnTo>
                    <a:pt x="1270" y="499"/>
                  </a:lnTo>
                  <a:lnTo>
                    <a:pt x="1315" y="499"/>
                  </a:lnTo>
                  <a:lnTo>
                    <a:pt x="1315" y="545"/>
                  </a:lnTo>
                  <a:lnTo>
                    <a:pt x="1406" y="545"/>
                  </a:lnTo>
                  <a:lnTo>
                    <a:pt x="1406" y="635"/>
                  </a:lnTo>
                  <a:lnTo>
                    <a:pt x="1542" y="635"/>
                  </a:lnTo>
                  <a:lnTo>
                    <a:pt x="1542" y="681"/>
                  </a:lnTo>
                  <a:lnTo>
                    <a:pt x="1587" y="681"/>
                  </a:lnTo>
                  <a:lnTo>
                    <a:pt x="1587" y="726"/>
                  </a:lnTo>
                  <a:lnTo>
                    <a:pt x="1633" y="726"/>
                  </a:lnTo>
                  <a:lnTo>
                    <a:pt x="1633" y="771"/>
                  </a:lnTo>
                  <a:lnTo>
                    <a:pt x="1724" y="771"/>
                  </a:lnTo>
                  <a:lnTo>
                    <a:pt x="1724" y="726"/>
                  </a:lnTo>
                  <a:lnTo>
                    <a:pt x="1814" y="726"/>
                  </a:lnTo>
                  <a:lnTo>
                    <a:pt x="1814" y="681"/>
                  </a:lnTo>
                  <a:lnTo>
                    <a:pt x="1905" y="681"/>
                  </a:lnTo>
                  <a:lnTo>
                    <a:pt x="1905" y="726"/>
                  </a:lnTo>
                  <a:lnTo>
                    <a:pt x="1860" y="726"/>
                  </a:lnTo>
                  <a:lnTo>
                    <a:pt x="1860" y="771"/>
                  </a:lnTo>
                  <a:lnTo>
                    <a:pt x="1814" y="771"/>
                  </a:lnTo>
                  <a:lnTo>
                    <a:pt x="1814" y="817"/>
                  </a:lnTo>
                  <a:lnTo>
                    <a:pt x="1769" y="817"/>
                  </a:lnTo>
                  <a:lnTo>
                    <a:pt x="1769" y="907"/>
                  </a:lnTo>
                  <a:lnTo>
                    <a:pt x="1814" y="907"/>
                  </a:lnTo>
                  <a:lnTo>
                    <a:pt x="1814" y="1043"/>
                  </a:lnTo>
                  <a:lnTo>
                    <a:pt x="1860" y="1043"/>
                  </a:lnTo>
                  <a:lnTo>
                    <a:pt x="1860" y="1089"/>
                  </a:lnTo>
                  <a:lnTo>
                    <a:pt x="1769" y="1089"/>
                  </a:lnTo>
                  <a:lnTo>
                    <a:pt x="1769" y="1043"/>
                  </a:lnTo>
                  <a:lnTo>
                    <a:pt x="1724" y="1043"/>
                  </a:lnTo>
                  <a:lnTo>
                    <a:pt x="1724" y="1089"/>
                  </a:lnTo>
                  <a:lnTo>
                    <a:pt x="1451" y="1089"/>
                  </a:lnTo>
                  <a:lnTo>
                    <a:pt x="1451" y="1043"/>
                  </a:lnTo>
                  <a:lnTo>
                    <a:pt x="1361" y="1043"/>
                  </a:lnTo>
                  <a:lnTo>
                    <a:pt x="1361" y="1089"/>
                  </a:lnTo>
                  <a:lnTo>
                    <a:pt x="1225" y="1089"/>
                  </a:lnTo>
                  <a:lnTo>
                    <a:pt x="1225" y="1134"/>
                  </a:lnTo>
                  <a:lnTo>
                    <a:pt x="1179" y="1134"/>
                  </a:lnTo>
                  <a:lnTo>
                    <a:pt x="1179" y="1180"/>
                  </a:lnTo>
                  <a:lnTo>
                    <a:pt x="1134" y="1180"/>
                  </a:lnTo>
                  <a:lnTo>
                    <a:pt x="1134" y="1225"/>
                  </a:lnTo>
                  <a:lnTo>
                    <a:pt x="1089" y="1225"/>
                  </a:lnTo>
                  <a:lnTo>
                    <a:pt x="1089" y="1270"/>
                  </a:lnTo>
                  <a:lnTo>
                    <a:pt x="1043" y="1270"/>
                  </a:lnTo>
                  <a:lnTo>
                    <a:pt x="1043" y="1316"/>
                  </a:lnTo>
                  <a:lnTo>
                    <a:pt x="998" y="1316"/>
                  </a:lnTo>
                  <a:lnTo>
                    <a:pt x="998" y="1270"/>
                  </a:lnTo>
                  <a:lnTo>
                    <a:pt x="907" y="1270"/>
                  </a:lnTo>
                  <a:lnTo>
                    <a:pt x="907" y="1225"/>
                  </a:lnTo>
                  <a:lnTo>
                    <a:pt x="862" y="1225"/>
                  </a:lnTo>
                  <a:lnTo>
                    <a:pt x="862" y="1180"/>
                  </a:lnTo>
                  <a:lnTo>
                    <a:pt x="816" y="1180"/>
                  </a:lnTo>
                  <a:lnTo>
                    <a:pt x="816" y="1134"/>
                  </a:lnTo>
                  <a:lnTo>
                    <a:pt x="771" y="1134"/>
                  </a:lnTo>
                  <a:lnTo>
                    <a:pt x="771" y="1089"/>
                  </a:lnTo>
                  <a:lnTo>
                    <a:pt x="726" y="1089"/>
                  </a:lnTo>
                  <a:lnTo>
                    <a:pt x="726" y="1043"/>
                  </a:lnTo>
                  <a:lnTo>
                    <a:pt x="680" y="1043"/>
                  </a:lnTo>
                  <a:lnTo>
                    <a:pt x="680" y="998"/>
                  </a:lnTo>
                  <a:lnTo>
                    <a:pt x="499" y="998"/>
                  </a:lnTo>
                  <a:lnTo>
                    <a:pt x="499" y="1043"/>
                  </a:lnTo>
                  <a:lnTo>
                    <a:pt x="454" y="1043"/>
                  </a:lnTo>
                  <a:lnTo>
                    <a:pt x="454" y="1089"/>
                  </a:lnTo>
                  <a:lnTo>
                    <a:pt x="408" y="1089"/>
                  </a:lnTo>
                  <a:lnTo>
                    <a:pt x="408" y="998"/>
                  </a:lnTo>
                  <a:lnTo>
                    <a:pt x="363" y="998"/>
                  </a:lnTo>
                  <a:lnTo>
                    <a:pt x="363" y="953"/>
                  </a:lnTo>
                  <a:lnTo>
                    <a:pt x="227" y="953"/>
                  </a:lnTo>
                  <a:lnTo>
                    <a:pt x="227" y="998"/>
                  </a:lnTo>
                  <a:lnTo>
                    <a:pt x="181" y="998"/>
                  </a:lnTo>
                  <a:lnTo>
                    <a:pt x="181" y="1043"/>
                  </a:lnTo>
                  <a:lnTo>
                    <a:pt x="227" y="1043"/>
                  </a:lnTo>
                  <a:lnTo>
                    <a:pt x="227" y="1089"/>
                  </a:lnTo>
                  <a:lnTo>
                    <a:pt x="317" y="1089"/>
                  </a:lnTo>
                  <a:lnTo>
                    <a:pt x="317" y="1180"/>
                  </a:lnTo>
                  <a:lnTo>
                    <a:pt x="363" y="1180"/>
                  </a:lnTo>
                  <a:lnTo>
                    <a:pt x="363" y="1225"/>
                  </a:lnTo>
                  <a:lnTo>
                    <a:pt x="408" y="1225"/>
                  </a:lnTo>
                  <a:lnTo>
                    <a:pt x="363" y="1270"/>
                  </a:lnTo>
                  <a:lnTo>
                    <a:pt x="227" y="1270"/>
                  </a:lnTo>
                  <a:lnTo>
                    <a:pt x="227" y="1225"/>
                  </a:lnTo>
                  <a:lnTo>
                    <a:pt x="181" y="1225"/>
                  </a:lnTo>
                  <a:close/>
                </a:path>
              </a:pathLst>
            </a:custGeom>
            <a:grpFill/>
            <a:ln w="0" cmpd="sng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grpSp>
          <p:nvGrpSpPr>
            <p:cNvPr id="55" name="Group 227"/>
            <p:cNvGrpSpPr>
              <a:grpSpLocks/>
            </p:cNvGrpSpPr>
            <p:nvPr/>
          </p:nvGrpSpPr>
          <p:grpSpPr bwMode="auto">
            <a:xfrm>
              <a:off x="276225" y="1412875"/>
              <a:ext cx="8468435" cy="5100639"/>
              <a:chOff x="760" y="890"/>
              <a:chExt cx="4516" cy="3213"/>
            </a:xfrm>
            <a:grpFill/>
          </p:grpSpPr>
          <p:sp>
            <p:nvSpPr>
              <p:cNvPr id="67" name="Text Box 228"/>
              <p:cNvSpPr txBox="1">
                <a:spLocks noChangeArrowheads="1"/>
              </p:cNvSpPr>
              <p:nvPr/>
            </p:nvSpPr>
            <p:spPr bwMode="auto">
              <a:xfrm>
                <a:off x="965" y="2529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latin typeface="Microsoft YaHei"/>
                    <a:ea typeface="Microsoft YaHei"/>
                    <a:sym typeface="Microsoft YaHei"/>
                  </a:rPr>
                  <a:t>沖縄</a:t>
                </a:r>
              </a:p>
            </p:txBody>
          </p:sp>
          <p:sp>
            <p:nvSpPr>
              <p:cNvPr id="68" name="Text Box 229"/>
              <p:cNvSpPr txBox="1">
                <a:spLocks noChangeArrowheads="1"/>
              </p:cNvSpPr>
              <p:nvPr/>
            </p:nvSpPr>
            <p:spPr bwMode="auto">
              <a:xfrm>
                <a:off x="4887" y="890"/>
                <a:ext cx="389" cy="174"/>
              </a:xfrm>
              <a:prstGeom prst="rect">
                <a:avLst/>
              </a:prstGeom>
              <a:grpFill/>
              <a:ln w="0" cmpd="sng">
                <a:noFill/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latin typeface="Microsoft YaHei"/>
                    <a:ea typeface="Microsoft YaHei"/>
                    <a:sym typeface="Microsoft YaHei"/>
                  </a:rPr>
                  <a:t>北海道</a:t>
                </a:r>
              </a:p>
            </p:txBody>
          </p:sp>
          <p:sp>
            <p:nvSpPr>
              <p:cNvPr id="69" name="Text Box 230"/>
              <p:cNvSpPr txBox="1">
                <a:spLocks noChangeArrowheads="1"/>
              </p:cNvSpPr>
              <p:nvPr/>
            </p:nvSpPr>
            <p:spPr bwMode="auto">
              <a:xfrm>
                <a:off x="1056" y="3210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福岡</a:t>
                </a:r>
              </a:p>
            </p:txBody>
          </p:sp>
          <p:sp>
            <p:nvSpPr>
              <p:cNvPr id="70" name="Text Box 231"/>
              <p:cNvSpPr txBox="1">
                <a:spLocks noChangeArrowheads="1"/>
              </p:cNvSpPr>
              <p:nvPr/>
            </p:nvSpPr>
            <p:spPr bwMode="auto">
              <a:xfrm>
                <a:off x="874" y="3255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佐賀</a:t>
                </a:r>
              </a:p>
            </p:txBody>
          </p:sp>
          <p:sp>
            <p:nvSpPr>
              <p:cNvPr id="71" name="Text Box 232"/>
              <p:cNvSpPr txBox="1">
                <a:spLocks noChangeArrowheads="1"/>
              </p:cNvSpPr>
              <p:nvPr/>
            </p:nvSpPr>
            <p:spPr bwMode="auto">
              <a:xfrm>
                <a:off x="761" y="3414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長崎</a:t>
                </a:r>
              </a:p>
            </p:txBody>
          </p:sp>
          <p:sp>
            <p:nvSpPr>
              <p:cNvPr id="72" name="Text Box 233"/>
              <p:cNvSpPr txBox="1">
                <a:spLocks noChangeArrowheads="1"/>
              </p:cNvSpPr>
              <p:nvPr/>
            </p:nvSpPr>
            <p:spPr bwMode="auto">
              <a:xfrm>
                <a:off x="1750" y="3498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高知</a:t>
                </a:r>
              </a:p>
            </p:txBody>
          </p:sp>
          <p:sp>
            <p:nvSpPr>
              <p:cNvPr id="73" name="Text Box 234"/>
              <p:cNvSpPr txBox="1">
                <a:spLocks noChangeArrowheads="1"/>
              </p:cNvSpPr>
              <p:nvPr/>
            </p:nvSpPr>
            <p:spPr bwMode="auto">
              <a:xfrm>
                <a:off x="1283" y="3051"/>
                <a:ext cx="167" cy="291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山口</a:t>
                </a:r>
              </a:p>
            </p:txBody>
          </p:sp>
          <p:sp>
            <p:nvSpPr>
              <p:cNvPr id="74" name="Text Box 235"/>
              <p:cNvSpPr txBox="1">
                <a:spLocks noChangeArrowheads="1"/>
              </p:cNvSpPr>
              <p:nvPr/>
            </p:nvSpPr>
            <p:spPr bwMode="auto">
              <a:xfrm>
                <a:off x="1978" y="3067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岡山</a:t>
                </a:r>
              </a:p>
            </p:txBody>
          </p:sp>
          <p:sp>
            <p:nvSpPr>
              <p:cNvPr id="75" name="Text Box 236"/>
              <p:cNvSpPr txBox="1">
                <a:spLocks noChangeArrowheads="1"/>
              </p:cNvSpPr>
              <p:nvPr/>
            </p:nvSpPr>
            <p:spPr bwMode="auto">
              <a:xfrm>
                <a:off x="1683" y="3113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広島</a:t>
                </a:r>
              </a:p>
            </p:txBody>
          </p:sp>
          <p:sp>
            <p:nvSpPr>
              <p:cNvPr id="76" name="Text Box 237"/>
              <p:cNvSpPr txBox="1">
                <a:spLocks noChangeArrowheads="1"/>
              </p:cNvSpPr>
              <p:nvPr/>
            </p:nvSpPr>
            <p:spPr bwMode="auto">
              <a:xfrm>
                <a:off x="760" y="3929"/>
                <a:ext cx="389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鹿児島</a:t>
                </a:r>
              </a:p>
            </p:txBody>
          </p:sp>
          <p:sp>
            <p:nvSpPr>
              <p:cNvPr id="77" name="Text Box 238"/>
              <p:cNvSpPr txBox="1">
                <a:spLocks noChangeArrowheads="1"/>
              </p:cNvSpPr>
              <p:nvPr/>
            </p:nvSpPr>
            <p:spPr bwMode="auto">
              <a:xfrm>
                <a:off x="2211" y="3612"/>
                <a:ext cx="389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和歌山</a:t>
                </a:r>
              </a:p>
            </p:txBody>
          </p:sp>
          <p:sp>
            <p:nvSpPr>
              <p:cNvPr id="78" name="Text Box 239"/>
              <p:cNvSpPr txBox="1">
                <a:spLocks noChangeArrowheads="1"/>
              </p:cNvSpPr>
              <p:nvPr/>
            </p:nvSpPr>
            <p:spPr bwMode="auto">
              <a:xfrm>
                <a:off x="4178" y="1684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青森</a:t>
                </a:r>
              </a:p>
            </p:txBody>
          </p:sp>
          <p:sp>
            <p:nvSpPr>
              <p:cNvPr id="79" name="Text Box 240"/>
              <p:cNvSpPr txBox="1">
                <a:spLocks noChangeArrowheads="1"/>
              </p:cNvSpPr>
              <p:nvPr/>
            </p:nvSpPr>
            <p:spPr bwMode="auto">
              <a:xfrm>
                <a:off x="1161" y="3725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宮崎</a:t>
                </a:r>
              </a:p>
            </p:txBody>
          </p:sp>
          <p:sp>
            <p:nvSpPr>
              <p:cNvPr id="80" name="Text Box 241"/>
              <p:cNvSpPr txBox="1">
                <a:spLocks noChangeArrowheads="1"/>
              </p:cNvSpPr>
              <p:nvPr/>
            </p:nvSpPr>
            <p:spPr bwMode="auto">
              <a:xfrm>
                <a:off x="1546" y="3339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愛媛</a:t>
                </a:r>
              </a:p>
            </p:txBody>
          </p:sp>
          <p:sp>
            <p:nvSpPr>
              <p:cNvPr id="81" name="Text Box 242"/>
              <p:cNvSpPr txBox="1">
                <a:spLocks noChangeArrowheads="1"/>
              </p:cNvSpPr>
              <p:nvPr/>
            </p:nvSpPr>
            <p:spPr bwMode="auto">
              <a:xfrm>
                <a:off x="1274" y="3453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大分</a:t>
                </a:r>
              </a:p>
            </p:txBody>
          </p:sp>
          <p:sp>
            <p:nvSpPr>
              <p:cNvPr id="82" name="Text Box 243"/>
              <p:cNvSpPr txBox="1">
                <a:spLocks noChangeArrowheads="1"/>
              </p:cNvSpPr>
              <p:nvPr/>
            </p:nvSpPr>
            <p:spPr bwMode="auto">
              <a:xfrm>
                <a:off x="980" y="3589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熊本</a:t>
                </a:r>
              </a:p>
            </p:txBody>
          </p:sp>
          <p:sp>
            <p:nvSpPr>
              <p:cNvPr id="83" name="Text Box 245"/>
              <p:cNvSpPr txBox="1">
                <a:spLocks noChangeArrowheads="1"/>
              </p:cNvSpPr>
              <p:nvPr/>
            </p:nvSpPr>
            <p:spPr bwMode="auto">
              <a:xfrm>
                <a:off x="2439" y="3391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奈良</a:t>
                </a:r>
              </a:p>
            </p:txBody>
          </p:sp>
          <p:sp>
            <p:nvSpPr>
              <p:cNvPr id="84" name="Text Box 246"/>
              <p:cNvSpPr txBox="1">
                <a:spLocks noChangeArrowheads="1"/>
              </p:cNvSpPr>
              <p:nvPr/>
            </p:nvSpPr>
            <p:spPr bwMode="auto">
              <a:xfrm>
                <a:off x="2598" y="3391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三重</a:t>
                </a:r>
              </a:p>
            </p:txBody>
          </p:sp>
          <p:sp>
            <p:nvSpPr>
              <p:cNvPr id="85" name="Text Box 247"/>
              <p:cNvSpPr txBox="1">
                <a:spLocks noChangeArrowheads="1"/>
              </p:cNvSpPr>
              <p:nvPr/>
            </p:nvSpPr>
            <p:spPr bwMode="auto">
              <a:xfrm>
                <a:off x="2371" y="2960"/>
                <a:ext cx="167" cy="291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京都</a:t>
                </a:r>
              </a:p>
            </p:txBody>
          </p:sp>
          <p:sp>
            <p:nvSpPr>
              <p:cNvPr id="86" name="Text Box 248"/>
              <p:cNvSpPr txBox="1">
                <a:spLocks noChangeArrowheads="1"/>
              </p:cNvSpPr>
              <p:nvPr/>
            </p:nvSpPr>
            <p:spPr bwMode="auto">
              <a:xfrm>
                <a:off x="2190" y="3074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兵庫</a:t>
                </a:r>
              </a:p>
            </p:txBody>
          </p:sp>
          <p:sp>
            <p:nvSpPr>
              <p:cNvPr id="87" name="Text Box 249"/>
              <p:cNvSpPr txBox="1">
                <a:spLocks noChangeArrowheads="1"/>
              </p:cNvSpPr>
              <p:nvPr/>
            </p:nvSpPr>
            <p:spPr bwMode="auto">
              <a:xfrm>
                <a:off x="2530" y="3119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滋賀</a:t>
                </a:r>
              </a:p>
            </p:txBody>
          </p:sp>
          <p:sp>
            <p:nvSpPr>
              <p:cNvPr id="88" name="Text Box 250"/>
              <p:cNvSpPr txBox="1">
                <a:spLocks noChangeArrowheads="1"/>
              </p:cNvSpPr>
              <p:nvPr/>
            </p:nvSpPr>
            <p:spPr bwMode="auto">
              <a:xfrm>
                <a:off x="3793" y="2273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山形</a:t>
                </a:r>
              </a:p>
            </p:txBody>
          </p:sp>
          <p:sp>
            <p:nvSpPr>
              <p:cNvPr id="89" name="Text Box 251"/>
              <p:cNvSpPr txBox="1">
                <a:spLocks noChangeArrowheads="1"/>
              </p:cNvSpPr>
              <p:nvPr/>
            </p:nvSpPr>
            <p:spPr bwMode="auto">
              <a:xfrm>
                <a:off x="3996" y="1888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秋田</a:t>
                </a:r>
              </a:p>
            </p:txBody>
          </p:sp>
          <p:sp>
            <p:nvSpPr>
              <p:cNvPr id="90" name="Text Box 252"/>
              <p:cNvSpPr txBox="1">
                <a:spLocks noChangeArrowheads="1"/>
              </p:cNvSpPr>
              <p:nvPr/>
            </p:nvSpPr>
            <p:spPr bwMode="auto">
              <a:xfrm>
                <a:off x="2772" y="3271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愛知</a:t>
                </a:r>
              </a:p>
            </p:txBody>
          </p:sp>
          <p:sp>
            <p:nvSpPr>
              <p:cNvPr id="91" name="Text Box 253"/>
              <p:cNvSpPr txBox="1">
                <a:spLocks noChangeArrowheads="1"/>
              </p:cNvSpPr>
              <p:nvPr/>
            </p:nvSpPr>
            <p:spPr bwMode="auto">
              <a:xfrm>
                <a:off x="3021" y="3385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静岡</a:t>
                </a:r>
              </a:p>
            </p:txBody>
          </p:sp>
          <p:sp>
            <p:nvSpPr>
              <p:cNvPr id="92" name="Text Box 254"/>
              <p:cNvSpPr txBox="1">
                <a:spLocks noChangeArrowheads="1"/>
              </p:cNvSpPr>
              <p:nvPr/>
            </p:nvSpPr>
            <p:spPr bwMode="auto">
              <a:xfrm>
                <a:off x="2019" y="2886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鳥取</a:t>
                </a:r>
              </a:p>
            </p:txBody>
          </p:sp>
          <p:sp>
            <p:nvSpPr>
              <p:cNvPr id="93" name="Text Box 255"/>
              <p:cNvSpPr txBox="1">
                <a:spLocks noChangeArrowheads="1"/>
              </p:cNvSpPr>
              <p:nvPr/>
            </p:nvSpPr>
            <p:spPr bwMode="auto">
              <a:xfrm>
                <a:off x="1615" y="2908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島根</a:t>
                </a:r>
              </a:p>
            </p:txBody>
          </p:sp>
          <p:sp>
            <p:nvSpPr>
              <p:cNvPr id="94" name="Text Box 256"/>
              <p:cNvSpPr txBox="1">
                <a:spLocks noChangeArrowheads="1"/>
              </p:cNvSpPr>
              <p:nvPr/>
            </p:nvSpPr>
            <p:spPr bwMode="auto">
              <a:xfrm>
                <a:off x="3368" y="3317"/>
                <a:ext cx="389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神奈川</a:t>
                </a:r>
              </a:p>
            </p:txBody>
          </p:sp>
          <p:sp>
            <p:nvSpPr>
              <p:cNvPr id="96" name="Text Box 258"/>
              <p:cNvSpPr txBox="1">
                <a:spLocks noChangeArrowheads="1"/>
              </p:cNvSpPr>
              <p:nvPr/>
            </p:nvSpPr>
            <p:spPr bwMode="auto">
              <a:xfrm>
                <a:off x="3619" y="3323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千葉</a:t>
                </a:r>
              </a:p>
            </p:txBody>
          </p:sp>
          <p:sp>
            <p:nvSpPr>
              <p:cNvPr id="97" name="Text Box 259"/>
              <p:cNvSpPr txBox="1">
                <a:spLocks noChangeArrowheads="1"/>
              </p:cNvSpPr>
              <p:nvPr/>
            </p:nvSpPr>
            <p:spPr bwMode="auto">
              <a:xfrm>
                <a:off x="2002" y="3271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香川</a:t>
                </a:r>
              </a:p>
            </p:txBody>
          </p:sp>
          <p:sp>
            <p:nvSpPr>
              <p:cNvPr id="98" name="Text Box 260"/>
              <p:cNvSpPr txBox="1">
                <a:spLocks noChangeArrowheads="1"/>
              </p:cNvSpPr>
              <p:nvPr/>
            </p:nvSpPr>
            <p:spPr bwMode="auto">
              <a:xfrm>
                <a:off x="2002" y="3430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徳島</a:t>
                </a:r>
              </a:p>
            </p:txBody>
          </p:sp>
          <p:sp>
            <p:nvSpPr>
              <p:cNvPr id="99" name="Text Box 261"/>
              <p:cNvSpPr txBox="1">
                <a:spLocks noChangeArrowheads="1"/>
              </p:cNvSpPr>
              <p:nvPr/>
            </p:nvSpPr>
            <p:spPr bwMode="auto">
              <a:xfrm>
                <a:off x="4043" y="2387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宮城</a:t>
                </a:r>
              </a:p>
            </p:txBody>
          </p:sp>
          <p:sp>
            <p:nvSpPr>
              <p:cNvPr id="100" name="Text Box 262"/>
              <p:cNvSpPr txBox="1">
                <a:spLocks noChangeArrowheads="1"/>
              </p:cNvSpPr>
              <p:nvPr/>
            </p:nvSpPr>
            <p:spPr bwMode="auto">
              <a:xfrm>
                <a:off x="2794" y="3067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岐阜</a:t>
                </a:r>
              </a:p>
            </p:txBody>
          </p:sp>
          <p:sp>
            <p:nvSpPr>
              <p:cNvPr id="101" name="Text Box 263"/>
              <p:cNvSpPr txBox="1">
                <a:spLocks noChangeArrowheads="1"/>
              </p:cNvSpPr>
              <p:nvPr/>
            </p:nvSpPr>
            <p:spPr bwMode="auto">
              <a:xfrm>
                <a:off x="2567" y="2886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福井</a:t>
                </a:r>
              </a:p>
            </p:txBody>
          </p:sp>
          <p:sp>
            <p:nvSpPr>
              <p:cNvPr id="102" name="Text Box 264"/>
              <p:cNvSpPr txBox="1">
                <a:spLocks noChangeArrowheads="1"/>
              </p:cNvSpPr>
              <p:nvPr/>
            </p:nvSpPr>
            <p:spPr bwMode="auto">
              <a:xfrm>
                <a:off x="3112" y="2931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長野</a:t>
                </a:r>
              </a:p>
            </p:txBody>
          </p:sp>
          <p:sp>
            <p:nvSpPr>
              <p:cNvPr id="103" name="Text Box 265"/>
              <p:cNvSpPr txBox="1">
                <a:spLocks noChangeArrowheads="1"/>
              </p:cNvSpPr>
              <p:nvPr/>
            </p:nvSpPr>
            <p:spPr bwMode="auto">
              <a:xfrm>
                <a:off x="3202" y="3181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山梨</a:t>
                </a:r>
              </a:p>
            </p:txBody>
          </p:sp>
          <p:sp>
            <p:nvSpPr>
              <p:cNvPr id="104" name="Text Box 266"/>
              <p:cNvSpPr txBox="1">
                <a:spLocks noChangeArrowheads="1"/>
              </p:cNvSpPr>
              <p:nvPr/>
            </p:nvSpPr>
            <p:spPr bwMode="auto">
              <a:xfrm>
                <a:off x="2984" y="2711"/>
                <a:ext cx="167" cy="291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富山</a:t>
                </a:r>
              </a:p>
            </p:txBody>
          </p:sp>
          <p:sp>
            <p:nvSpPr>
              <p:cNvPr id="105" name="Text Box 267"/>
              <p:cNvSpPr txBox="1">
                <a:spLocks noChangeArrowheads="1"/>
              </p:cNvSpPr>
              <p:nvPr/>
            </p:nvSpPr>
            <p:spPr bwMode="auto">
              <a:xfrm>
                <a:off x="2734" y="2733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石川</a:t>
                </a:r>
              </a:p>
            </p:txBody>
          </p:sp>
          <p:sp>
            <p:nvSpPr>
              <p:cNvPr id="106" name="Text Box 268"/>
              <p:cNvSpPr txBox="1">
                <a:spLocks noChangeArrowheads="1"/>
              </p:cNvSpPr>
              <p:nvPr/>
            </p:nvSpPr>
            <p:spPr bwMode="auto">
              <a:xfrm>
                <a:off x="3392" y="2643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新潟</a:t>
                </a:r>
              </a:p>
            </p:txBody>
          </p:sp>
          <p:sp>
            <p:nvSpPr>
              <p:cNvPr id="107" name="Text Box 269"/>
              <p:cNvSpPr txBox="1">
                <a:spLocks noChangeArrowheads="1"/>
              </p:cNvSpPr>
              <p:nvPr/>
            </p:nvSpPr>
            <p:spPr bwMode="auto">
              <a:xfrm>
                <a:off x="3429" y="3090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埼玉</a:t>
                </a:r>
              </a:p>
            </p:txBody>
          </p:sp>
          <p:sp>
            <p:nvSpPr>
              <p:cNvPr id="108" name="Text Box 270"/>
              <p:cNvSpPr txBox="1">
                <a:spLocks noChangeArrowheads="1"/>
              </p:cNvSpPr>
              <p:nvPr/>
            </p:nvSpPr>
            <p:spPr bwMode="auto">
              <a:xfrm>
                <a:off x="3687" y="3074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茨城</a:t>
                </a:r>
              </a:p>
            </p:txBody>
          </p:sp>
          <p:sp>
            <p:nvSpPr>
              <p:cNvPr id="109" name="Text Box 271"/>
              <p:cNvSpPr txBox="1">
                <a:spLocks noChangeArrowheads="1"/>
              </p:cNvSpPr>
              <p:nvPr/>
            </p:nvSpPr>
            <p:spPr bwMode="auto">
              <a:xfrm>
                <a:off x="3793" y="2682"/>
                <a:ext cx="266" cy="174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latin typeface="Microsoft YaHei"/>
                    <a:ea typeface="Microsoft YaHei"/>
                    <a:sym typeface="Microsoft YaHei"/>
                  </a:rPr>
                  <a:t>福島</a:t>
                </a:r>
              </a:p>
            </p:txBody>
          </p:sp>
          <p:sp>
            <p:nvSpPr>
              <p:cNvPr id="110" name="Text Box 272"/>
              <p:cNvSpPr txBox="1">
                <a:spLocks noChangeArrowheads="1"/>
              </p:cNvSpPr>
              <p:nvPr/>
            </p:nvSpPr>
            <p:spPr bwMode="auto">
              <a:xfrm>
                <a:off x="3369" y="2937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群馬</a:t>
                </a:r>
              </a:p>
            </p:txBody>
          </p:sp>
          <p:sp>
            <p:nvSpPr>
              <p:cNvPr id="111" name="Text Box 273"/>
              <p:cNvSpPr txBox="1">
                <a:spLocks noChangeArrowheads="1"/>
              </p:cNvSpPr>
              <p:nvPr/>
            </p:nvSpPr>
            <p:spPr bwMode="auto">
              <a:xfrm>
                <a:off x="3619" y="2915"/>
                <a:ext cx="167" cy="291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>
                    <a:latin typeface="Microsoft YaHei"/>
                    <a:ea typeface="Microsoft YaHei"/>
                    <a:sym typeface="Microsoft YaHei"/>
                  </a:rPr>
                  <a:t>栃木</a:t>
                </a:r>
              </a:p>
            </p:txBody>
          </p:sp>
          <p:sp>
            <p:nvSpPr>
              <p:cNvPr id="112" name="Text Box 274"/>
              <p:cNvSpPr txBox="1">
                <a:spLocks noChangeArrowheads="1"/>
              </p:cNvSpPr>
              <p:nvPr/>
            </p:nvSpPr>
            <p:spPr bwMode="auto">
              <a:xfrm>
                <a:off x="4223" y="2069"/>
                <a:ext cx="266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岩手</a:t>
                </a:r>
              </a:p>
            </p:txBody>
          </p:sp>
          <p:sp>
            <p:nvSpPr>
              <p:cNvPr id="113" name="Text Box 244"/>
              <p:cNvSpPr txBox="1">
                <a:spLocks noChangeArrowheads="1"/>
              </p:cNvSpPr>
              <p:nvPr/>
            </p:nvSpPr>
            <p:spPr bwMode="auto">
              <a:xfrm>
                <a:off x="2371" y="3255"/>
                <a:ext cx="167" cy="291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大阪</a:t>
                </a:r>
              </a:p>
            </p:txBody>
          </p:sp>
          <p:sp>
            <p:nvSpPr>
              <p:cNvPr id="95" name="Text Box 257"/>
              <p:cNvSpPr txBox="1">
                <a:spLocks noChangeArrowheads="1"/>
              </p:cNvSpPr>
              <p:nvPr/>
            </p:nvSpPr>
            <p:spPr bwMode="auto">
              <a:xfrm>
                <a:off x="3412" y="3168"/>
                <a:ext cx="292" cy="174"/>
              </a:xfrm>
              <a:prstGeom prst="rect">
                <a:avLst/>
              </a:prstGeom>
              <a:solidFill>
                <a:srgbClr val="FF0000"/>
              </a:solidFill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 sz="1100" dirty="0">
                    <a:solidFill>
                      <a:schemeClr val="bg1"/>
                    </a:solidFill>
                    <a:latin typeface="Microsoft YaHei"/>
                    <a:ea typeface="Microsoft YaHei"/>
                    <a:sym typeface="Microsoft YaHei"/>
                  </a:rPr>
                  <a:t>東京</a:t>
                </a:r>
              </a:p>
            </p:txBody>
          </p:sp>
        </p:grpSp>
        <p:sp>
          <p:nvSpPr>
            <p:cNvPr id="56" name="Freeform 275"/>
            <p:cNvSpPr>
              <a:spLocks/>
            </p:cNvSpPr>
            <p:nvPr/>
          </p:nvSpPr>
          <p:spPr bwMode="auto">
            <a:xfrm>
              <a:off x="200025" y="4005263"/>
              <a:ext cx="1657350" cy="792162"/>
            </a:xfrm>
            <a:custGeom>
              <a:avLst/>
              <a:gdLst>
                <a:gd name="T0" fmla="*/ 0 w 1044"/>
                <a:gd name="T1" fmla="*/ 2147483647 h 499"/>
                <a:gd name="T2" fmla="*/ 2147483647 w 1044"/>
                <a:gd name="T3" fmla="*/ 2147483647 h 499"/>
                <a:gd name="T4" fmla="*/ 2147483647 w 1044"/>
                <a:gd name="T5" fmla="*/ 0 h 4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4" h="499">
                  <a:moveTo>
                    <a:pt x="0" y="499"/>
                  </a:moveTo>
                  <a:lnTo>
                    <a:pt x="545" y="499"/>
                  </a:lnTo>
                  <a:lnTo>
                    <a:pt x="1044" y="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100">
                <a:latin typeface="Microsoft YaHei"/>
                <a:ea typeface="Microsoft YaHei"/>
                <a:sym typeface="Microsoft YaHei"/>
              </a:endParaRPr>
            </a:p>
          </p:txBody>
        </p:sp>
        <p:grpSp>
          <p:nvGrpSpPr>
            <p:cNvPr id="57" name="グループ化 3"/>
            <p:cNvGrpSpPr>
              <a:grpSpLocks/>
            </p:cNvGrpSpPr>
            <p:nvPr/>
          </p:nvGrpSpPr>
          <p:grpSpPr bwMode="auto">
            <a:xfrm>
              <a:off x="323850" y="3370263"/>
              <a:ext cx="1066800" cy="1255712"/>
              <a:chOff x="323708" y="3370944"/>
              <a:chExt cx="1066472" cy="1254668"/>
            </a:xfrm>
            <a:grpFill/>
          </p:grpSpPr>
          <p:sp>
            <p:nvSpPr>
              <p:cNvPr id="58" name="正方形/長方形 2"/>
              <p:cNvSpPr>
                <a:spLocks noChangeArrowheads="1"/>
              </p:cNvSpPr>
              <p:nvPr/>
            </p:nvSpPr>
            <p:spPr bwMode="auto">
              <a:xfrm>
                <a:off x="323708" y="4557713"/>
                <a:ext cx="67899" cy="67899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1100">
                  <a:latin typeface="Microsoft YaHei"/>
                  <a:ea typeface="Microsoft YaHei"/>
                  <a:sym typeface="Microsoft YaHei"/>
                </a:endParaRPr>
              </a:p>
            </p:txBody>
          </p:sp>
          <p:sp>
            <p:nvSpPr>
              <p:cNvPr id="59" name="正方形/長方形 122"/>
              <p:cNvSpPr>
                <a:spLocks/>
              </p:cNvSpPr>
              <p:nvPr/>
            </p:nvSpPr>
            <p:spPr bwMode="auto">
              <a:xfrm>
                <a:off x="391605" y="4285978"/>
                <a:ext cx="203511" cy="271732"/>
              </a:xfrm>
              <a:custGeom>
                <a:avLst/>
                <a:gdLst>
                  <a:gd name="T0" fmla="*/ 135612 w 203511"/>
                  <a:gd name="T1" fmla="*/ 0 h 271732"/>
                  <a:gd name="T2" fmla="*/ 203511 w 203511"/>
                  <a:gd name="T3" fmla="*/ 0 h 271732"/>
                  <a:gd name="T4" fmla="*/ 203511 w 203511"/>
                  <a:gd name="T5" fmla="*/ 114571 h 271732"/>
                  <a:gd name="T6" fmla="*/ 203510 w 203511"/>
                  <a:gd name="T7" fmla="*/ 114571 h 271732"/>
                  <a:gd name="T8" fmla="*/ 203510 w 203511"/>
                  <a:gd name="T9" fmla="*/ 135797 h 271732"/>
                  <a:gd name="T10" fmla="*/ 135611 w 203511"/>
                  <a:gd name="T11" fmla="*/ 135797 h 271732"/>
                  <a:gd name="T12" fmla="*/ 135611 w 203511"/>
                  <a:gd name="T13" fmla="*/ 179658 h 271732"/>
                  <a:gd name="T14" fmla="*/ 135610 w 203511"/>
                  <a:gd name="T15" fmla="*/ 179658 h 271732"/>
                  <a:gd name="T16" fmla="*/ 135610 w 203511"/>
                  <a:gd name="T17" fmla="*/ 203833 h 271732"/>
                  <a:gd name="T18" fmla="*/ 67899 w 203511"/>
                  <a:gd name="T19" fmla="*/ 203833 h 271732"/>
                  <a:gd name="T20" fmla="*/ 67899 w 203511"/>
                  <a:gd name="T21" fmla="*/ 271732 h 271732"/>
                  <a:gd name="T22" fmla="*/ 0 w 203511"/>
                  <a:gd name="T23" fmla="*/ 271732 h 271732"/>
                  <a:gd name="T24" fmla="*/ 0 w 203511"/>
                  <a:gd name="T25" fmla="*/ 203833 h 271732"/>
                  <a:gd name="T26" fmla="*/ 0 w 203511"/>
                  <a:gd name="T27" fmla="*/ 169883 h 271732"/>
                  <a:gd name="T28" fmla="*/ 0 w 203511"/>
                  <a:gd name="T29" fmla="*/ 135934 h 271732"/>
                  <a:gd name="T30" fmla="*/ 33949 w 203511"/>
                  <a:gd name="T31" fmla="*/ 135934 h 271732"/>
                  <a:gd name="T32" fmla="*/ 67712 w 203511"/>
                  <a:gd name="T33" fmla="*/ 135934 h 271732"/>
                  <a:gd name="T34" fmla="*/ 67712 w 203511"/>
                  <a:gd name="T35" fmla="*/ 68036 h 271732"/>
                  <a:gd name="T36" fmla="*/ 105893 w 203511"/>
                  <a:gd name="T37" fmla="*/ 68036 h 271732"/>
                  <a:gd name="T38" fmla="*/ 105893 w 203511"/>
                  <a:gd name="T39" fmla="*/ 67898 h 271732"/>
                  <a:gd name="T40" fmla="*/ 135612 w 203511"/>
                  <a:gd name="T41" fmla="*/ 67898 h 271732"/>
                  <a:gd name="T42" fmla="*/ 135612 w 203511"/>
                  <a:gd name="T43" fmla="*/ 0 h 2717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3511" h="271732">
                    <a:moveTo>
                      <a:pt x="135612" y="0"/>
                    </a:moveTo>
                    <a:lnTo>
                      <a:pt x="203511" y="0"/>
                    </a:lnTo>
                    <a:lnTo>
                      <a:pt x="203511" y="114571"/>
                    </a:lnTo>
                    <a:lnTo>
                      <a:pt x="203510" y="114571"/>
                    </a:lnTo>
                    <a:lnTo>
                      <a:pt x="203510" y="135797"/>
                    </a:lnTo>
                    <a:lnTo>
                      <a:pt x="135611" y="135797"/>
                    </a:lnTo>
                    <a:lnTo>
                      <a:pt x="135611" y="179658"/>
                    </a:lnTo>
                    <a:lnTo>
                      <a:pt x="135610" y="179658"/>
                    </a:lnTo>
                    <a:lnTo>
                      <a:pt x="135610" y="203833"/>
                    </a:lnTo>
                    <a:lnTo>
                      <a:pt x="67899" y="203833"/>
                    </a:lnTo>
                    <a:lnTo>
                      <a:pt x="67899" y="271732"/>
                    </a:lnTo>
                    <a:lnTo>
                      <a:pt x="0" y="271732"/>
                    </a:lnTo>
                    <a:lnTo>
                      <a:pt x="0" y="203833"/>
                    </a:lnTo>
                    <a:lnTo>
                      <a:pt x="0" y="169883"/>
                    </a:lnTo>
                    <a:lnTo>
                      <a:pt x="0" y="135934"/>
                    </a:lnTo>
                    <a:lnTo>
                      <a:pt x="33949" y="135934"/>
                    </a:lnTo>
                    <a:lnTo>
                      <a:pt x="67712" y="135934"/>
                    </a:lnTo>
                    <a:lnTo>
                      <a:pt x="67712" y="68036"/>
                    </a:lnTo>
                    <a:lnTo>
                      <a:pt x="105893" y="68036"/>
                    </a:lnTo>
                    <a:lnTo>
                      <a:pt x="105893" y="67898"/>
                    </a:lnTo>
                    <a:lnTo>
                      <a:pt x="135612" y="67898"/>
                    </a:lnTo>
                    <a:lnTo>
                      <a:pt x="135612" y="0"/>
                    </a:lnTo>
                    <a:close/>
                  </a:path>
                </a:pathLst>
              </a:cu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100">
                  <a:latin typeface="Microsoft YaHei"/>
                  <a:ea typeface="Microsoft YaHei"/>
                  <a:sym typeface="Microsoft YaHei"/>
                </a:endParaRPr>
              </a:p>
            </p:txBody>
          </p:sp>
          <p:sp>
            <p:nvSpPr>
              <p:cNvPr id="60" name="正方形/長方形 123"/>
              <p:cNvSpPr>
                <a:spLocks noChangeArrowheads="1"/>
              </p:cNvSpPr>
              <p:nvPr/>
            </p:nvSpPr>
            <p:spPr bwMode="auto">
              <a:xfrm>
                <a:off x="590451" y="4224702"/>
                <a:ext cx="67899" cy="67899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1100">
                  <a:latin typeface="Microsoft YaHei"/>
                  <a:ea typeface="Microsoft YaHei"/>
                  <a:sym typeface="Microsoft YaHei"/>
                </a:endParaRPr>
              </a:p>
            </p:txBody>
          </p:sp>
          <p:sp>
            <p:nvSpPr>
              <p:cNvPr id="61" name="正方形/長方形 124"/>
              <p:cNvSpPr>
                <a:spLocks noChangeArrowheads="1"/>
              </p:cNvSpPr>
              <p:nvPr/>
            </p:nvSpPr>
            <p:spPr bwMode="auto">
              <a:xfrm>
                <a:off x="391607" y="4285978"/>
                <a:ext cx="67899" cy="67899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1100">
                  <a:latin typeface="Microsoft YaHei"/>
                  <a:ea typeface="Microsoft YaHei"/>
                  <a:sym typeface="Microsoft YaHei"/>
                </a:endParaRPr>
              </a:p>
            </p:txBody>
          </p:sp>
          <p:sp>
            <p:nvSpPr>
              <p:cNvPr id="62" name="正方形/長方形 125"/>
              <p:cNvSpPr>
                <a:spLocks noChangeArrowheads="1"/>
              </p:cNvSpPr>
              <p:nvPr/>
            </p:nvSpPr>
            <p:spPr bwMode="auto">
              <a:xfrm>
                <a:off x="733676" y="3912731"/>
                <a:ext cx="67899" cy="67899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1100">
                  <a:latin typeface="Microsoft YaHei"/>
                  <a:ea typeface="Microsoft YaHei"/>
                  <a:sym typeface="Microsoft YaHei"/>
                </a:endParaRPr>
              </a:p>
            </p:txBody>
          </p:sp>
          <p:sp>
            <p:nvSpPr>
              <p:cNvPr id="63" name="正方形/長方形 126"/>
              <p:cNvSpPr>
                <a:spLocks noChangeArrowheads="1"/>
              </p:cNvSpPr>
              <p:nvPr/>
            </p:nvSpPr>
            <p:spPr bwMode="auto">
              <a:xfrm>
                <a:off x="880041" y="3693024"/>
                <a:ext cx="67899" cy="135528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1100">
                  <a:latin typeface="Microsoft YaHei"/>
                  <a:ea typeface="Microsoft YaHei"/>
                  <a:sym typeface="Microsoft YaHei"/>
                </a:endParaRPr>
              </a:p>
            </p:txBody>
          </p:sp>
          <p:sp>
            <p:nvSpPr>
              <p:cNvPr id="64" name="正方形/長方形 128"/>
              <p:cNvSpPr>
                <a:spLocks/>
              </p:cNvSpPr>
              <p:nvPr/>
            </p:nvSpPr>
            <p:spPr bwMode="auto">
              <a:xfrm>
                <a:off x="1050684" y="3438374"/>
                <a:ext cx="135798" cy="135997"/>
              </a:xfrm>
              <a:custGeom>
                <a:avLst/>
                <a:gdLst>
                  <a:gd name="T0" fmla="*/ 49453 w 135798"/>
                  <a:gd name="T1" fmla="*/ 0 h 135997"/>
                  <a:gd name="T2" fmla="*/ 135798 w 135798"/>
                  <a:gd name="T3" fmla="*/ 0 h 135997"/>
                  <a:gd name="T4" fmla="*/ 135798 w 135798"/>
                  <a:gd name="T5" fmla="*/ 67899 h 135997"/>
                  <a:gd name="T6" fmla="*/ 67899 w 135798"/>
                  <a:gd name="T7" fmla="*/ 67899 h 135997"/>
                  <a:gd name="T8" fmla="*/ 67899 w 135798"/>
                  <a:gd name="T9" fmla="*/ 135997 h 135997"/>
                  <a:gd name="T10" fmla="*/ 0 w 135798"/>
                  <a:gd name="T11" fmla="*/ 135997 h 135997"/>
                  <a:gd name="T12" fmla="*/ 0 w 135798"/>
                  <a:gd name="T13" fmla="*/ 469 h 135997"/>
                  <a:gd name="T14" fmla="*/ 49453 w 135798"/>
                  <a:gd name="T15" fmla="*/ 469 h 135997"/>
                  <a:gd name="T16" fmla="*/ 49453 w 135798"/>
                  <a:gd name="T17" fmla="*/ 0 h 1359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5798" h="135997">
                    <a:moveTo>
                      <a:pt x="49453" y="0"/>
                    </a:moveTo>
                    <a:lnTo>
                      <a:pt x="135798" y="0"/>
                    </a:lnTo>
                    <a:lnTo>
                      <a:pt x="135798" y="67899"/>
                    </a:lnTo>
                    <a:lnTo>
                      <a:pt x="67899" y="67899"/>
                    </a:lnTo>
                    <a:lnTo>
                      <a:pt x="67899" y="135997"/>
                    </a:lnTo>
                    <a:lnTo>
                      <a:pt x="0" y="135997"/>
                    </a:lnTo>
                    <a:lnTo>
                      <a:pt x="0" y="469"/>
                    </a:lnTo>
                    <a:lnTo>
                      <a:pt x="49453" y="469"/>
                    </a:lnTo>
                    <a:lnTo>
                      <a:pt x="49453" y="0"/>
                    </a:lnTo>
                    <a:close/>
                  </a:path>
                </a:pathLst>
              </a:cu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100">
                  <a:latin typeface="Microsoft YaHei"/>
                  <a:ea typeface="Microsoft YaHei"/>
                  <a:sym typeface="Microsoft YaHei"/>
                </a:endParaRPr>
              </a:p>
            </p:txBody>
          </p:sp>
          <p:sp>
            <p:nvSpPr>
              <p:cNvPr id="65" name="正方形/長方形 129"/>
              <p:cNvSpPr>
                <a:spLocks noChangeArrowheads="1"/>
              </p:cNvSpPr>
              <p:nvPr/>
            </p:nvSpPr>
            <p:spPr bwMode="auto">
              <a:xfrm>
                <a:off x="1186483" y="3370944"/>
                <a:ext cx="67899" cy="67899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1100">
                  <a:latin typeface="Microsoft YaHei"/>
                  <a:ea typeface="Microsoft YaHei"/>
                  <a:sym typeface="Microsoft YaHei"/>
                </a:endParaRPr>
              </a:p>
            </p:txBody>
          </p:sp>
          <p:sp>
            <p:nvSpPr>
              <p:cNvPr id="66" name="正方形/長方形 131"/>
              <p:cNvSpPr>
                <a:spLocks noChangeArrowheads="1"/>
              </p:cNvSpPr>
              <p:nvPr/>
            </p:nvSpPr>
            <p:spPr bwMode="auto">
              <a:xfrm>
                <a:off x="1322281" y="3440123"/>
                <a:ext cx="67899" cy="67899"/>
              </a:xfrm>
              <a:prstGeom prst="rect">
                <a:avLst/>
              </a:prstGeom>
              <a:grpFill/>
              <a:ln w="0" cmpd="sng">
                <a:solidFill>
                  <a:srgbClr val="333333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1100">
                  <a:latin typeface="Microsoft YaHei"/>
                  <a:ea typeface="Microsoft YaHei"/>
                  <a:sym typeface="Microsoft YaHei"/>
                </a:endParaRPr>
              </a:p>
            </p:txBody>
          </p:sp>
        </p:grpSp>
      </p:grpSp>
      <p:sp>
        <p:nvSpPr>
          <p:cNvPr id="116" name="TextBox 115"/>
          <p:cNvSpPr txBox="1"/>
          <p:nvPr/>
        </p:nvSpPr>
        <p:spPr>
          <a:xfrm>
            <a:off x="1524000" y="69269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Meiryo UI" pitchFamily="34" charset="-128"/>
                <a:sym typeface="Microsoft YaHei"/>
              </a:rPr>
              <a:t>我的职业轨迹</a:t>
            </a:r>
          </a:p>
        </p:txBody>
      </p:sp>
      <p:sp>
        <p:nvSpPr>
          <p:cNvPr id="124" name="矩形 123"/>
          <p:cNvSpPr/>
          <p:nvPr/>
        </p:nvSpPr>
        <p:spPr>
          <a:xfrm>
            <a:off x="9043322" y="4412039"/>
            <a:ext cx="2555776" cy="2348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宋体 (标题)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※</a:t>
            </a:r>
            <a:r>
              <a:rPr lang="zh-CN" altLang="en-US" sz="3600" b="1" dirty="0">
                <a:solidFill>
                  <a:schemeClr val="bg1"/>
                </a:solidFill>
                <a:latin typeface="宋体 (标题)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工作原因辗转过日本约</a:t>
            </a:r>
            <a:r>
              <a:rPr lang="en-US" altLang="zh-CN" sz="3600" b="1" dirty="0">
                <a:solidFill>
                  <a:schemeClr val="bg1"/>
                </a:solidFill>
                <a:latin typeface="宋体 (标题)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1/3</a:t>
            </a:r>
            <a:r>
              <a:rPr lang="zh-CN" altLang="en-US" sz="3600" b="1" dirty="0">
                <a:solidFill>
                  <a:schemeClr val="bg1"/>
                </a:solidFill>
                <a:latin typeface="宋体 (标题)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地区</a:t>
            </a:r>
            <a:endParaRPr lang="ja-JP" altLang="en-US" sz="3600" b="1" dirty="0">
              <a:solidFill>
                <a:schemeClr val="bg1"/>
              </a:solidFill>
              <a:latin typeface="宋体 (标题)"/>
              <a:ea typeface="宋体" panose="02010600030101010101" pitchFamily="2" charset="-122"/>
              <a:cs typeface="Times New Roman" pitchFamily="18" charset="0"/>
              <a:sym typeface="Microsoft YaHei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2568860" y="1136122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97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日本国内</a:t>
            </a:r>
            <a:r>
              <a:rPr lang="zh-CN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（</a:t>
            </a: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兴和创药</a:t>
            </a:r>
            <a:r>
              <a:rPr lang="zh-CN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）</a:t>
            </a:r>
            <a:endParaRPr lang="en-US" altLang="zh-CN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  <a:sym typeface="Microsoft YaHei"/>
            </a:endParaRPr>
          </a:p>
          <a:p>
            <a:pPr indent="1397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1990</a:t>
            </a:r>
            <a:r>
              <a:rPr lang="ja-JP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年</a:t>
            </a: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入职</a:t>
            </a:r>
            <a:r>
              <a:rPr lang="ja-JP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（</a:t>
            </a: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销售部</a:t>
            </a:r>
            <a:r>
              <a:rPr lang="ja-JP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）</a:t>
            </a:r>
            <a:endParaRPr lang="en-US" altLang="ja-JP"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  <a:sym typeface="Microsoft YaHei"/>
            </a:endParaRPr>
          </a:p>
          <a:p>
            <a:pPr indent="139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大阪府			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Microsoft YaHei"/>
            </a:endParaRPr>
          </a:p>
          <a:p>
            <a:pPr indent="139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ja-JP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京都府			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Microsoft YaHei"/>
            </a:endParaRPr>
          </a:p>
          <a:p>
            <a:pPr indent="139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ja-JP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富山県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Microsoft YaHei"/>
            </a:endParaRPr>
          </a:p>
          <a:p>
            <a:pPr indent="139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ja-JP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愛知県（名古屋）		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Microsoft YaHei"/>
            </a:endParaRPr>
          </a:p>
          <a:p>
            <a:pPr indent="139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ja-JP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岩手県、青森県、秋田県、広島県、岡山県、鳥取県、島根県、山口県</a:t>
            </a:r>
            <a:r>
              <a:rPr lang="ja-JP" altLang="en-US" sz="10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、</a:t>
            </a:r>
            <a:r>
              <a:rPr lang="ja-JP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香川県、愛媛県、高知県、徳島県</a:t>
            </a:r>
            <a:endParaRPr lang="en-US" altLang="ja-JP"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  <a:sym typeface="Microsoft YaHei"/>
            </a:endParaRPr>
          </a:p>
          <a:p>
            <a:pPr indent="1397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ja-JP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  <a:sym typeface="Microsoft YaHei"/>
              </a:rPr>
              <a:t>東京都</a:t>
            </a:r>
            <a:endParaRPr lang="zh-CN" altLang="en-US"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Microsoft YaHei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1524000" y="-1097"/>
            <a:ext cx="9144000" cy="6860192"/>
            <a:chOff x="0" y="-1097"/>
            <a:chExt cx="9144000" cy="6860192"/>
          </a:xfrm>
        </p:grpSpPr>
        <p:pic>
          <p:nvPicPr>
            <p:cNvPr id="119" name="Picture 2" descr="https://www.kowaproducts.com/dealer/Kowa-logo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419"/>
              <a:ext cx="1187624" cy="556751"/>
            </a:xfrm>
            <a:prstGeom prst="rect">
              <a:avLst/>
            </a:prstGeom>
            <a:noFill/>
          </p:spPr>
        </p:pic>
        <p:sp>
          <p:nvSpPr>
            <p:cNvPr id="120" name="矩形 119"/>
            <p:cNvSpPr/>
            <p:nvPr/>
          </p:nvSpPr>
          <p:spPr>
            <a:xfrm flipV="1">
              <a:off x="0" y="6813376"/>
              <a:ext cx="914400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1" name="矩形 120"/>
            <p:cNvSpPr/>
            <p:nvPr/>
          </p:nvSpPr>
          <p:spPr>
            <a:xfrm flipV="1">
              <a:off x="0" y="-1097"/>
              <a:ext cx="9107488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79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887" y="452719"/>
            <a:ext cx="8961120" cy="696460"/>
          </a:xfrm>
        </p:spPr>
        <p:txBody>
          <a:bodyPr/>
          <a:lstStyle/>
          <a:p>
            <a:r>
              <a:rPr kumimoji="1" lang="zh-CN" altLang="en-US" b="1" dirty="0">
                <a:latin typeface="+mj-ea"/>
              </a:rPr>
              <a:t>为何今天由我向各位介绍这个题目</a:t>
            </a:r>
            <a:r>
              <a:rPr lang="zh-CN" altLang="en-US" b="1" dirty="0">
                <a:latin typeface="+mj-ea"/>
              </a:rPr>
              <a:t>？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8919" y="1895302"/>
            <a:ext cx="11405286" cy="435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>
                <a:latin typeface="+mn-ea"/>
                <a:ea typeface="+mn-ea"/>
              </a:rPr>
              <a:t>自</a:t>
            </a:r>
            <a:r>
              <a:rPr lang="en-US" altLang="zh-CN" sz="3200" dirty="0">
                <a:latin typeface="+mn-ea"/>
                <a:ea typeface="+mn-ea"/>
              </a:rPr>
              <a:t>1990</a:t>
            </a:r>
            <a:r>
              <a:rPr lang="zh-CN" altLang="en-US" sz="3200" dirty="0">
                <a:latin typeface="+mn-ea"/>
                <a:ea typeface="+mn-ea"/>
              </a:rPr>
              <a:t>年工作以来我一直从事与胆固醇药品相关的销售工作。</a:t>
            </a:r>
            <a:endParaRPr kumimoji="1" lang="en-US" altLang="ja-JP" sz="3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en-US" altLang="ja-JP" sz="3200" dirty="0">
                <a:latin typeface="+mn-ea"/>
                <a:ea typeface="+mn-ea"/>
              </a:rPr>
              <a:t>1990</a:t>
            </a:r>
            <a:r>
              <a:rPr kumimoji="1" lang="zh-CN" altLang="en-US" sz="3200" dirty="0">
                <a:latin typeface="+mn-ea"/>
                <a:ea typeface="+mn-ea"/>
              </a:rPr>
              <a:t>年</a:t>
            </a:r>
            <a:r>
              <a:rPr kumimoji="1" lang="en-US" altLang="zh-CN" sz="3200" dirty="0">
                <a:latin typeface="+mn-ea"/>
                <a:ea typeface="+mn-ea"/>
              </a:rPr>
              <a:t>~</a:t>
            </a:r>
            <a:endParaRPr kumimoji="1" lang="en-US" altLang="ja-JP" sz="3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en-US" altLang="ja-JP" sz="3200" dirty="0">
                <a:latin typeface="+mn-ea"/>
                <a:ea typeface="+mn-ea"/>
              </a:rPr>
              <a:t>MDS</a:t>
            </a:r>
            <a:r>
              <a:rPr kumimoji="1" lang="ja-JP" altLang="en-US" sz="3200" dirty="0">
                <a:latin typeface="+mn-ea"/>
                <a:ea typeface="+mn-ea"/>
              </a:rPr>
              <a:t>（</a:t>
            </a:r>
            <a:r>
              <a:rPr kumimoji="1" lang="zh-CN" altLang="en-US" sz="3200" dirty="0">
                <a:latin typeface="+mn-ea"/>
                <a:ea typeface="+mn-ea"/>
              </a:rPr>
              <a:t>主要降低</a:t>
            </a:r>
            <a:r>
              <a:rPr kumimoji="1" lang="en-US" altLang="ja-JP" sz="3200" dirty="0">
                <a:latin typeface="+mn-ea"/>
                <a:ea typeface="+mn-ea"/>
              </a:rPr>
              <a:t>TG</a:t>
            </a:r>
            <a:r>
              <a:rPr kumimoji="1" lang="zh-CN" altLang="en-US" sz="3200" dirty="0">
                <a:latin typeface="+mn-ea"/>
                <a:ea typeface="+mn-ea"/>
              </a:rPr>
              <a:t>值的药品</a:t>
            </a:r>
            <a:r>
              <a:rPr lang="ja-JP" altLang="en-US" sz="3200" dirty="0">
                <a:latin typeface="+mn-ea"/>
                <a:ea typeface="+mn-ea"/>
              </a:rPr>
              <a:t>）</a:t>
            </a:r>
            <a:endParaRPr lang="en-US" altLang="ja-JP" sz="3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en-US" altLang="ja-JP" sz="3200" dirty="0">
                <a:latin typeface="+mn-ea"/>
                <a:ea typeface="+mn-ea"/>
              </a:rPr>
              <a:t>1993</a:t>
            </a:r>
            <a:r>
              <a:rPr kumimoji="1" lang="zh-CN" altLang="en-US" sz="3200" dirty="0">
                <a:latin typeface="+mn-ea"/>
                <a:ea typeface="+mn-ea"/>
              </a:rPr>
              <a:t>年</a:t>
            </a:r>
            <a:r>
              <a:rPr kumimoji="1" lang="en-US" altLang="zh-CN" sz="3200" dirty="0">
                <a:latin typeface="+mn-ea"/>
                <a:ea typeface="+mn-ea"/>
              </a:rPr>
              <a:t>~</a:t>
            </a:r>
          </a:p>
          <a:p>
            <a:pPr marL="0" indent="0">
              <a:buNone/>
            </a:pPr>
            <a:r>
              <a:rPr lang="en-US" altLang="ja-JP" sz="3200" dirty="0">
                <a:latin typeface="+mn-ea"/>
                <a:ea typeface="+mn-ea"/>
              </a:rPr>
              <a:t>LIVALO(</a:t>
            </a:r>
            <a:r>
              <a:rPr lang="zh-CN" altLang="en-US" sz="3200" dirty="0">
                <a:latin typeface="+mn-ea"/>
                <a:ea typeface="+mn-ea"/>
              </a:rPr>
              <a:t>降低</a:t>
            </a:r>
            <a:r>
              <a:rPr lang="en-US" altLang="ja-JP" sz="3200" dirty="0">
                <a:latin typeface="+mn-ea"/>
                <a:ea typeface="+mn-ea"/>
              </a:rPr>
              <a:t>LDL</a:t>
            </a:r>
            <a:r>
              <a:rPr lang="zh-CN" altLang="en-US" sz="3200" dirty="0">
                <a:latin typeface="+mn-ea"/>
                <a:ea typeface="+mn-ea"/>
              </a:rPr>
              <a:t>的药品</a:t>
            </a:r>
            <a:r>
              <a:rPr lang="ja-JP" altLang="en-US" sz="3200" dirty="0">
                <a:latin typeface="+mn-ea"/>
                <a:ea typeface="+mn-ea"/>
              </a:rPr>
              <a:t>）</a:t>
            </a:r>
            <a:endParaRPr lang="en-US" altLang="ja-JP" sz="3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ja-JP" sz="3200" dirty="0">
                <a:latin typeface="+mn-ea"/>
                <a:ea typeface="+mn-ea"/>
              </a:rPr>
              <a:t>2018</a:t>
            </a:r>
            <a:r>
              <a:rPr lang="zh-CN" altLang="en-US" sz="3200" dirty="0">
                <a:latin typeface="+mn-ea"/>
                <a:ea typeface="+mn-ea"/>
              </a:rPr>
              <a:t>年</a:t>
            </a:r>
            <a:r>
              <a:rPr lang="en-US" altLang="zh-CN" sz="3200" dirty="0">
                <a:latin typeface="+mn-ea"/>
                <a:ea typeface="+mn-ea"/>
              </a:rPr>
              <a:t>~</a:t>
            </a:r>
            <a:endParaRPr kumimoji="1" lang="en-US" altLang="ja-JP" sz="3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ja-JP" sz="3200" dirty="0">
                <a:latin typeface="+mn-ea"/>
                <a:ea typeface="+mn-ea"/>
              </a:rPr>
              <a:t>PARMODIA</a:t>
            </a:r>
            <a:r>
              <a:rPr lang="ja-JP" altLang="en-US" sz="3200" dirty="0">
                <a:latin typeface="+mn-ea"/>
                <a:ea typeface="+mn-ea"/>
              </a:rPr>
              <a:t>（</a:t>
            </a:r>
            <a:r>
              <a:rPr lang="zh-CN" altLang="en-US" sz="3200" dirty="0">
                <a:latin typeface="+mn-ea"/>
                <a:ea typeface="+mn-ea"/>
              </a:rPr>
              <a:t>主要降低</a:t>
            </a:r>
            <a:r>
              <a:rPr lang="en-US" altLang="ja-JP" sz="3200" dirty="0">
                <a:latin typeface="+mn-ea"/>
                <a:ea typeface="+mn-ea"/>
              </a:rPr>
              <a:t>TG</a:t>
            </a:r>
            <a:r>
              <a:rPr lang="zh-CN" altLang="en-US" sz="3200" dirty="0">
                <a:latin typeface="+mn-ea"/>
                <a:ea typeface="+mn-ea"/>
              </a:rPr>
              <a:t>的药品</a:t>
            </a:r>
            <a:r>
              <a:rPr lang="ja-JP" altLang="en-US" sz="3200" dirty="0">
                <a:latin typeface="+mn-ea"/>
                <a:ea typeface="+mn-ea"/>
              </a:rPr>
              <a:t>）</a:t>
            </a:r>
            <a:endParaRPr kumimoji="1" lang="en-US" altLang="ja-JP" sz="32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32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32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ja-JP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350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1768" y="1795549"/>
            <a:ext cx="10956174" cy="4452850"/>
          </a:xfrm>
        </p:spPr>
        <p:txBody>
          <a:bodyPr>
            <a:normAutofit/>
          </a:bodyPr>
          <a:lstStyle/>
          <a:p>
            <a:r>
              <a:rPr lang="zh-CN" altLang="en-US" sz="4400" dirty="0"/>
              <a:t>说到</a:t>
            </a:r>
            <a:r>
              <a:rPr lang="ja-JP" altLang="ja-JP" sz="4400" dirty="0"/>
              <a:t>「</a:t>
            </a:r>
            <a:r>
              <a:rPr lang="zh-CN" altLang="en-US" sz="4400" dirty="0"/>
              <a:t>胆固醇</a:t>
            </a:r>
            <a:r>
              <a:rPr lang="ja-JP" altLang="ja-JP" sz="4400" dirty="0"/>
              <a:t>」</a:t>
            </a:r>
            <a:r>
              <a:rPr lang="zh-CN" altLang="en-US" sz="4400" dirty="0"/>
              <a:t>，大家对它的印象如何</a:t>
            </a:r>
            <a:r>
              <a:rPr lang="ja-JP" altLang="en-US" sz="4400" dirty="0"/>
              <a:t>？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63956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7318"/>
          </a:xfrm>
        </p:spPr>
        <p:txBody>
          <a:bodyPr/>
          <a:lstStyle/>
          <a:p>
            <a:r>
              <a:rPr kumimoji="1" lang="zh-CN" altLang="en-US" b="1" dirty="0">
                <a:latin typeface="宋体 (标题)"/>
              </a:rPr>
              <a:t>胆固醇是</a:t>
            </a:r>
            <a:r>
              <a:rPr kumimoji="1" lang="ja-JP" altLang="en-US" b="1" dirty="0">
                <a:latin typeface="宋体 (标题)"/>
              </a:rPr>
              <a:t>・・・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5201" y="2043086"/>
            <a:ext cx="8946541" cy="4195481"/>
          </a:xfrm>
        </p:spPr>
        <p:txBody>
          <a:bodyPr/>
          <a:lstStyle/>
          <a:p>
            <a:r>
              <a:rPr lang="zh-CN" altLang="en-US" sz="3200" dirty="0">
                <a:latin typeface="+mn-ea"/>
                <a:ea typeface="+mn-ea"/>
              </a:rPr>
              <a:t>很多人听到胆固醇都抱着“不健康”“对身体不好”的印象，但是胆固醇是我们身体不可缺少的重要成分</a:t>
            </a:r>
            <a:r>
              <a:rPr lang="ja-JP" altLang="ja-JP" sz="3200" dirty="0">
                <a:latin typeface="+mn-ea"/>
                <a:ea typeface="+mn-ea"/>
              </a:rPr>
              <a:t>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506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4191"/>
          </a:xfrm>
        </p:spPr>
        <p:txBody>
          <a:bodyPr/>
          <a:lstStyle/>
          <a:p>
            <a:r>
              <a:rPr kumimoji="1" lang="zh-CN" altLang="en-US" b="1" dirty="0">
                <a:latin typeface="宋体 (标题)"/>
              </a:rPr>
              <a:t>胆固醇是</a:t>
            </a:r>
            <a:r>
              <a:rPr kumimoji="1" lang="ja-JP" altLang="en-US" b="1" dirty="0">
                <a:latin typeface="宋体 (标题)"/>
              </a:rPr>
              <a:t>・・・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1278" y="1474840"/>
            <a:ext cx="10245212" cy="477356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胆固醇是“血脂”的一种，我们的体内经常存储着</a:t>
            </a:r>
            <a:r>
              <a:rPr lang="en-US" altLang="zh-CN" sz="3200" dirty="0">
                <a:latin typeface="+mn-ea"/>
                <a:ea typeface="+mn-ea"/>
              </a:rPr>
              <a:t>100~150g</a:t>
            </a:r>
            <a:r>
              <a:rPr lang="zh-CN" altLang="en-US" sz="3200" dirty="0">
                <a:latin typeface="+mn-ea"/>
                <a:ea typeface="+mn-ea"/>
              </a:rPr>
              <a:t>的胆固醇。血脂中，除了胆固醇以外，还有中性脂肪、磷脂、脂肪酸等，它们随着血液被输送到身体重要的部位。其中胆固醇作为全身细胞膜、与类固醇激素（男性荷尔蒙、女性荷尔蒙、肾上腺皮质激素等）、胆汁酸（帮助消化和吸收脂质的物质）的成分，发挥着重要的作用。</a:t>
            </a:r>
            <a:endParaRPr lang="en-US" altLang="zh-CN" sz="3200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771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/>
          <a:lstStyle/>
          <a:p>
            <a:r>
              <a:rPr kumimoji="1" lang="zh-CN" altLang="en-US" b="1" dirty="0">
                <a:latin typeface="宋体 (标题)"/>
              </a:rPr>
              <a:t>血脂的作用</a:t>
            </a:r>
            <a:endParaRPr kumimoji="1" lang="ja-JP" altLang="en-US" b="1" dirty="0">
              <a:latin typeface="宋体 (标题)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6111" y="1533832"/>
            <a:ext cx="11162431" cy="4714567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  <a:ea typeface="+mn-ea"/>
              </a:rPr>
              <a:t>胆固醇：细胞膜的主要成分、类固醇激素（男性荷尔蒙、女性荷尔蒙、肾上腺皮质激素等）的成分、胆汁的原料。</a:t>
            </a:r>
            <a:endParaRPr lang="en-US" altLang="zh-CN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中性脂肪：作为能量来源，储存在内脏和皮下。起到了缓冲和绝热材料的作用。</a:t>
            </a:r>
            <a:endParaRPr lang="ja-JP" altLang="ja-JP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磷脂：与胆固醇一起成为细胞膜的原料</a:t>
            </a:r>
            <a:endParaRPr lang="ja-JP" altLang="ja-JP" sz="3200" dirty="0">
              <a:latin typeface="+mn-ea"/>
              <a:ea typeface="+mn-ea"/>
            </a:endParaRPr>
          </a:p>
          <a:p>
            <a:r>
              <a:rPr lang="zh-CN" altLang="en-US" sz="3200" dirty="0">
                <a:latin typeface="+mn-ea"/>
                <a:ea typeface="+mn-ea"/>
              </a:rPr>
              <a:t>游离脂肪酸：中性脂肪中分解并释放到血液中，成为能量源。</a:t>
            </a:r>
            <a:endParaRPr lang="ja-JP" altLang="ja-JP" sz="3200" dirty="0">
              <a:latin typeface="+mn-ea"/>
              <a:ea typeface="+mn-ea"/>
            </a:endParaRPr>
          </a:p>
          <a:p>
            <a:endParaRPr kumimoji="1" lang="ja-JP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7989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1464</TotalTime>
  <Words>1730</Words>
  <Application>Microsoft Office PowerPoint</Application>
  <PresentationFormat>ワイド画面</PresentationFormat>
  <Paragraphs>194</Paragraphs>
  <Slides>27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40" baseType="lpstr">
      <vt:lpstr>Meiryo UI</vt:lpstr>
      <vt:lpstr>微软雅黑</vt:lpstr>
      <vt:lpstr>微软雅黑</vt:lpstr>
      <vt:lpstr>ＭＳ Ｐゴシック</vt:lpstr>
      <vt:lpstr>宋体</vt:lpstr>
      <vt:lpstr>メイリオ</vt:lpstr>
      <vt:lpstr>宋体 (标题)</vt:lpstr>
      <vt:lpstr>Arial</vt:lpstr>
      <vt:lpstr>Calibri</vt:lpstr>
      <vt:lpstr>Century Gothic</vt:lpstr>
      <vt:lpstr>Times New Roman</vt:lpstr>
      <vt:lpstr>Wingdings 3</vt:lpstr>
      <vt:lpstr>イオン</vt:lpstr>
      <vt:lpstr>胆固醇是什么？</vt:lpstr>
      <vt:lpstr>PowerPoint プレゼンテーション</vt:lpstr>
      <vt:lpstr>PowerPoint プレゼンテーション</vt:lpstr>
      <vt:lpstr>PowerPoint プレゼンテーション</vt:lpstr>
      <vt:lpstr>为何今天由我向各位介绍这个题目？</vt:lpstr>
      <vt:lpstr>PowerPoint プレゼンテーション</vt:lpstr>
      <vt:lpstr>胆固醇是・・・</vt:lpstr>
      <vt:lpstr>胆固醇是・・・</vt:lpstr>
      <vt:lpstr>血脂的作用</vt:lpstr>
      <vt:lpstr>因此，没有胆固醇也不健康</vt:lpstr>
      <vt:lpstr>LDL・HDL的真面目是？ </vt:lpstr>
      <vt:lpstr>LDL·HDL是运送胆固醇的“交通工具” </vt:lpstr>
      <vt:lpstr>LDL·HDL是运送胆固醇的“交通工具” </vt:lpstr>
      <vt:lpstr>LDL和 HDL的作用区别</vt:lpstr>
      <vt:lpstr>问题①</vt:lpstr>
      <vt:lpstr>为什么胆固醇会成为问题？</vt:lpstr>
      <vt:lpstr>为什么胆固醇会成为问题？</vt:lpstr>
      <vt:lpstr>如果胆固醇总量超过标准值，就会出现“血脂异常症”</vt:lpstr>
      <vt:lpstr>如果胆固醇总量超过标准值的话，就是“血脂异常症”</vt:lpstr>
      <vt:lpstr>血脂异常的诊断基准（使用空腹时采血的数据）</vt:lpstr>
      <vt:lpstr>M先生的情況</vt:lpstr>
      <vt:lpstr>需要改善胆固醇值吗？</vt:lpstr>
      <vt:lpstr>为什么不能吸烟？</vt:lpstr>
      <vt:lpstr>控制胆固醇增高的饮食要点</vt:lpstr>
      <vt:lpstr>胆固醇值异常人群，请确认下述各项后，重新审视自己的生活习惯</vt:lpstr>
      <vt:lpstr>适量运动</vt:lpstr>
      <vt:lpstr>谢谢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コレステロールについて</dc:title>
  <dc:creator>E903085</dc:creator>
  <cp:lastModifiedBy>情報通信課</cp:lastModifiedBy>
  <cp:revision>63</cp:revision>
  <dcterms:created xsi:type="dcterms:W3CDTF">2021-05-14T01:13:47Z</dcterms:created>
  <dcterms:modified xsi:type="dcterms:W3CDTF">2021-11-12T07:19:38Z</dcterms:modified>
</cp:coreProperties>
</file>